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79" r:id="rId10"/>
    <p:sldId id="278" r:id="rId11"/>
    <p:sldId id="263" r:id="rId12"/>
    <p:sldId id="270" r:id="rId13"/>
    <p:sldId id="266" r:id="rId14"/>
    <p:sldId id="265" r:id="rId15"/>
    <p:sldId id="268" r:id="rId16"/>
    <p:sldId id="269" r:id="rId17"/>
    <p:sldId id="316" r:id="rId18"/>
    <p:sldId id="317" r:id="rId19"/>
    <p:sldId id="318" r:id="rId20"/>
    <p:sldId id="321" r:id="rId21"/>
    <p:sldId id="319" r:id="rId22"/>
    <p:sldId id="267" r:id="rId23"/>
    <p:sldId id="271" r:id="rId24"/>
    <p:sldId id="272" r:id="rId25"/>
    <p:sldId id="273" r:id="rId26"/>
    <p:sldId id="274" r:id="rId27"/>
    <p:sldId id="275" r:id="rId28"/>
    <p:sldId id="277" r:id="rId29"/>
    <p:sldId id="280" r:id="rId30"/>
    <p:sldId id="281" r:id="rId31"/>
    <p:sldId id="282" r:id="rId32"/>
    <p:sldId id="283" r:id="rId33"/>
    <p:sldId id="295" r:id="rId34"/>
    <p:sldId id="284" r:id="rId35"/>
    <p:sldId id="322" r:id="rId36"/>
    <p:sldId id="323" r:id="rId37"/>
    <p:sldId id="290" r:id="rId38"/>
    <p:sldId id="289" r:id="rId39"/>
    <p:sldId id="285" r:id="rId40"/>
    <p:sldId id="286" r:id="rId41"/>
    <p:sldId id="287" r:id="rId42"/>
    <p:sldId id="288" r:id="rId43"/>
    <p:sldId id="291" r:id="rId44"/>
    <p:sldId id="314" r:id="rId45"/>
    <p:sldId id="292" r:id="rId46"/>
    <p:sldId id="320" r:id="rId47"/>
    <p:sldId id="294" r:id="rId48"/>
    <p:sldId id="297" r:id="rId49"/>
    <p:sldId id="298" r:id="rId50"/>
    <p:sldId id="324" r:id="rId51"/>
    <p:sldId id="299" r:id="rId52"/>
    <p:sldId id="300" r:id="rId53"/>
    <p:sldId id="302" r:id="rId54"/>
    <p:sldId id="303" r:id="rId55"/>
    <p:sldId id="304" r:id="rId56"/>
    <p:sldId id="305" r:id="rId57"/>
    <p:sldId id="308" r:id="rId58"/>
    <p:sldId id="309" r:id="rId59"/>
    <p:sldId id="307" r:id="rId60"/>
    <p:sldId id="310" r:id="rId61"/>
    <p:sldId id="312" r:id="rId62"/>
    <p:sldId id="313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000"/>
    <a:srgbClr val="191919"/>
    <a:srgbClr val="9AD8E9"/>
    <a:srgbClr val="3185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6" autoAdjust="0"/>
    <p:restoredTop sz="87563" autoAdjust="0"/>
  </p:normalViewPr>
  <p:slideViewPr>
    <p:cSldViewPr snapToGrid="0" snapToObjects="1">
      <p:cViewPr varScale="1">
        <p:scale>
          <a:sx n="75" d="100"/>
          <a:sy n="75" d="100"/>
        </p:scale>
        <p:origin x="1565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7CFC1-C114-454D-B41D-73F6927787B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6D22D-DFBC-7045-903F-4622179D8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3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Basically,</a:t>
            </a:r>
            <a:r>
              <a:rPr lang="en-US" baseline="0" dirty="0"/>
              <a:t> your function is expecting an object to look one way but it’s given another</a:t>
            </a:r>
          </a:p>
          <a:p>
            <a:r>
              <a:rPr lang="en-US" baseline="0" dirty="0"/>
              <a:t>Without a solid understanding of how data looks to R, debugging is very difficult</a:t>
            </a:r>
          </a:p>
          <a:p>
            <a:r>
              <a:rPr lang="en-US" baseline="0" dirty="0"/>
              <a:t>Primitive / non-primitive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99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 this as a demo (print “x” inside and outside function)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99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 off first exercise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99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 back to previous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99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 off first exercise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99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 off first exercise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99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 off first exercise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1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 off first exercise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13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 off first exercise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24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 off first exercise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83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1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99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99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99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06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889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41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54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86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56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998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888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64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919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330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47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283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32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760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522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8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99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673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953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531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Traceback – list of what is called on your way to error</a:t>
            </a:r>
          </a:p>
          <a:p>
            <a:r>
              <a:rPr lang="en-US" dirty="0"/>
              <a:t>Changing error option in R – can inspect what’s going on right before the error</a:t>
            </a:r>
          </a:p>
          <a:p>
            <a:r>
              <a:rPr lang="en-US" dirty="0"/>
              <a:t>Browser – can interrupt/change the process before the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459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Traceback – list of what is called on your way to error</a:t>
            </a:r>
          </a:p>
          <a:p>
            <a:r>
              <a:rPr lang="en-US" dirty="0"/>
              <a:t>Changing error option in R – can inspect what’s going on right before the error</a:t>
            </a:r>
          </a:p>
          <a:p>
            <a:r>
              <a:rPr lang="en-US" dirty="0"/>
              <a:t>Browser – can interrupt/change the process before the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339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790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613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339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834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22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998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965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333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171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164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260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253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065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873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086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19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293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0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61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87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 this as a demo (print “x” inside and outside function)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D22D-DFBC-7045-903F-4622179D88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99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765BE-1400-D447-87C1-EB4B3B6050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ED0-2E38-8C41-8597-01728EA1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765BE-1400-D447-87C1-EB4B3B6050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ED0-2E38-8C41-8597-01728EA1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765BE-1400-D447-87C1-EB4B3B6050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ED0-2E38-8C41-8597-01728EA1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765BE-1400-D447-87C1-EB4B3B6050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ED0-2E38-8C41-8597-01728EA1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765BE-1400-D447-87C1-EB4B3B6050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ED0-2E38-8C41-8597-01728EA1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765BE-1400-D447-87C1-EB4B3B6050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ED0-2E38-8C41-8597-01728EA1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765BE-1400-D447-87C1-EB4B3B6050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ED0-2E38-8C41-8597-01728EA1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765BE-1400-D447-87C1-EB4B3B6050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ED0-2E38-8C41-8597-01728EA1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765BE-1400-D447-87C1-EB4B3B6050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ED0-2E38-8C41-8597-01728EA1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765BE-1400-D447-87C1-EB4B3B6050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ED0-2E38-8C41-8597-01728EA1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765BE-1400-D447-87C1-EB4B3B6050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9ED0-2E38-8C41-8597-01728EA1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66000">
              <a:schemeClr val="bg1">
                <a:lumMod val="95000"/>
                <a:lumOff val="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765BE-1400-D447-87C1-EB4B3B6050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89ED0-2E38-8C41-8597-01728EA10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926568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>
                <a:latin typeface="Source Sans Pro"/>
                <a:cs typeface="Source Sans Pro"/>
              </a:rPr>
              <a:t>Troubleshooting in R and Linux: What to do when things break</a:t>
            </a:r>
            <a:r>
              <a:rPr lang="en-US" dirty="0">
                <a:effectLst/>
                <a:latin typeface="Source Sans Pro"/>
                <a:cs typeface="Source Sans Pro"/>
              </a:rPr>
              <a:t> </a:t>
            </a:r>
            <a:endParaRPr lang="en-US" dirty="0">
              <a:latin typeface="Source Sans Pro"/>
              <a:cs typeface="Source Sans Pro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569856"/>
            <a:ext cx="6400800" cy="90714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Source Sans Pro"/>
                <a:cs typeface="Source Sans Pro"/>
              </a:rPr>
              <a:t>Emily Conklin (she/they)</a:t>
            </a:r>
          </a:p>
          <a:p>
            <a:r>
              <a:rPr lang="en-US" dirty="0">
                <a:latin typeface="Source Sans Pro"/>
                <a:cs typeface="Source Sans Pro"/>
              </a:rPr>
              <a:t>Data Skills Workshop, 2024</a:t>
            </a:r>
          </a:p>
          <a:p>
            <a:endParaRPr lang="en-US" dirty="0">
              <a:latin typeface="Source Sans Pro"/>
              <a:cs typeface="Source Sans Pr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5189"/>
          <a:stretch/>
        </p:blipFill>
        <p:spPr>
          <a:xfrm>
            <a:off x="762000" y="838203"/>
            <a:ext cx="7620000" cy="266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53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if-else statements in R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157851"/>
            <a:ext cx="1344636" cy="695994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45039"/>
            <a:ext cx="1344636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40884"/>
            <a:ext cx="1314672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dog lying on a blanket&#10;&#10;Description automatically generated">
            <a:extLst>
              <a:ext uri="{FF2B5EF4-FFF2-40B4-BE49-F238E27FC236}">
                <a16:creationId xmlns:a16="http://schemas.microsoft.com/office/drawing/2014/main" id="{3DDA6C36-35AF-4C34-995B-028831644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19"/>
          <a:stretch/>
        </p:blipFill>
        <p:spPr>
          <a:xfrm>
            <a:off x="7231940" y="1187778"/>
            <a:ext cx="1719545" cy="1978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449C2B-229C-ADB7-4AA0-418767EE6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015" y="1719749"/>
            <a:ext cx="5000625" cy="22383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0D4610-93D1-AB07-10AB-864D5CD3B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535067"/>
            <a:ext cx="82105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9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for-loops and functions in R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157851"/>
            <a:ext cx="1344636" cy="695994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45039"/>
            <a:ext cx="1344636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40884"/>
            <a:ext cx="1314672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C0504D"/>
                </a:solidFill>
              </a:rPr>
              <a:t>Functions</a:t>
            </a:r>
            <a:r>
              <a:rPr lang="en-US" sz="2400" dirty="0"/>
              <a:t> are machines that turn input into output</a:t>
            </a:r>
          </a:p>
          <a:p>
            <a:pPr marL="0" indent="0" algn="ctr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457200" lvl="1" indent="0" algn="ctr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457200" lvl="1" indent="0" algn="ctr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C0504D"/>
              </a:solidFill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rgbClr val="C0504D"/>
                </a:solidFill>
              </a:rPr>
              <a:t>For-loops </a:t>
            </a:r>
            <a:r>
              <a:rPr lang="en-US" sz="2400" dirty="0"/>
              <a:t>run a chunk of code “n” times</a:t>
            </a:r>
          </a:p>
          <a:p>
            <a:pPr marL="857250" lvl="2" indent="0">
              <a:buNone/>
            </a:pPr>
            <a:endParaRPr lang="en-US" sz="2000" dirty="0">
              <a:latin typeface="Courier"/>
              <a:cs typeface="Courier"/>
            </a:endParaRPr>
          </a:p>
        </p:txBody>
      </p:sp>
      <p:pic>
        <p:nvPicPr>
          <p:cNvPr id="14" name="Picture 13" descr="A picture containing black, sitting, cup, table&#10;&#10;Description automatically generated">
            <a:extLst>
              <a:ext uri="{FF2B5EF4-FFF2-40B4-BE49-F238E27FC236}">
                <a16:creationId xmlns:a16="http://schemas.microsoft.com/office/drawing/2014/main" id="{1D093978-D57C-44FF-B159-3FD34828C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47" y="2116808"/>
            <a:ext cx="1143000" cy="1143000"/>
          </a:xfrm>
          <a:prstGeom prst="rect">
            <a:avLst/>
          </a:prstGeom>
        </p:spPr>
      </p:pic>
      <p:pic>
        <p:nvPicPr>
          <p:cNvPr id="15" name="Picture 14" descr="An empty glass on a table with wine glasses&#10;&#10;Description automatically generated">
            <a:extLst>
              <a:ext uri="{FF2B5EF4-FFF2-40B4-BE49-F238E27FC236}">
                <a16:creationId xmlns:a16="http://schemas.microsoft.com/office/drawing/2014/main" id="{CB55C9A3-F308-4BC2-8520-629E23EDF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178" b="28385"/>
          <a:stretch/>
        </p:blipFill>
        <p:spPr>
          <a:xfrm>
            <a:off x="155247" y="4488882"/>
            <a:ext cx="2319978" cy="1168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F04D2F-739B-86A3-A68C-9D3A9F18B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232" y="2278733"/>
            <a:ext cx="6410325" cy="819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F3BE4-75F1-F0A2-7BC3-5A6696E77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687" y="4538663"/>
            <a:ext cx="27146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02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your own functions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157851"/>
            <a:ext cx="1344636" cy="695994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45039"/>
            <a:ext cx="1344636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40884"/>
            <a:ext cx="1314672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831BB80-BAD0-EB03-853C-93CF9B879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2114550"/>
            <a:ext cx="77057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57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If, functions, for-loops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157851"/>
            <a:ext cx="1344636" cy="695994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45039"/>
            <a:ext cx="1344636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40884"/>
            <a:ext cx="1314672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D4AAE5E-DC2F-4BA7-B741-765E68775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Try running through Exercise #2 in your </a:t>
            </a:r>
            <a:r>
              <a:rPr lang="en-US" dirty="0" err="1"/>
              <a:t>Rmarkdown</a:t>
            </a:r>
            <a:r>
              <a:rPr lang="en-US" dirty="0"/>
              <a:t> file!</a:t>
            </a:r>
          </a:p>
        </p:txBody>
      </p:sp>
    </p:spTree>
    <p:extLst>
      <p:ext uri="{BB962C8B-B14F-4D97-AF65-F5344CB8AC3E}">
        <p14:creationId xmlns:p14="http://schemas.microsoft.com/office/powerpoint/2010/main" val="3307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is a common problem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157851"/>
            <a:ext cx="1344636" cy="695994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45039"/>
            <a:ext cx="1344636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40884"/>
            <a:ext cx="1314672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Variables created inside a function cannot be accessed outside the function!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152" y="2304143"/>
            <a:ext cx="4494306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7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 is the best medicine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40883"/>
            <a:ext cx="1344636" cy="51296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157851"/>
            <a:ext cx="1344636" cy="695993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40884"/>
            <a:ext cx="1314672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Keeping track of variables can help us avoid and troubleshoot errors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Stack</a:t>
            </a:r>
            <a:r>
              <a:rPr lang="en-US" dirty="0"/>
              <a:t> Trace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72000" y="2757714"/>
            <a:ext cx="0" cy="870857"/>
          </a:xfrm>
          <a:prstGeom prst="straightConnector1">
            <a:avLst/>
          </a:prstGeom>
          <a:ln w="57150" cmpd="sng">
            <a:solidFill>
              <a:srgbClr val="9AD8E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868417" y="4542973"/>
            <a:ext cx="1166554" cy="355600"/>
          </a:xfrm>
          <a:prstGeom prst="straightConnector1">
            <a:avLst/>
          </a:prstGeom>
          <a:ln w="57150" cmpd="sng">
            <a:solidFill>
              <a:srgbClr val="9AD8E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201525" y="4542973"/>
            <a:ext cx="1112189" cy="319314"/>
          </a:xfrm>
          <a:prstGeom prst="straightConnector1">
            <a:avLst/>
          </a:prstGeom>
          <a:ln w="57150" cmpd="sng">
            <a:solidFill>
              <a:srgbClr val="9AD8E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2427" y="4958025"/>
            <a:ext cx="3456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Where objects are stored in memory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24287" y="4958025"/>
            <a:ext cx="306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Tracing these objects</a:t>
            </a:r>
          </a:p>
        </p:txBody>
      </p:sp>
    </p:spTree>
    <p:extLst>
      <p:ext uri="{BB962C8B-B14F-4D97-AF65-F5344CB8AC3E}">
        <p14:creationId xmlns:p14="http://schemas.microsoft.com/office/powerpoint/2010/main" val="843567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Stack traces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40883"/>
            <a:ext cx="1344636" cy="51296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157851"/>
            <a:ext cx="1344636" cy="695993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40884"/>
            <a:ext cx="1314672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F2A3FF-D603-4080-9A30-C543B0296E48}"/>
              </a:ext>
            </a:extLst>
          </p:cNvPr>
          <p:cNvCxnSpPr/>
          <p:nvPr/>
        </p:nvCxnSpPr>
        <p:spPr>
          <a:xfrm>
            <a:off x="4572000" y="1651247"/>
            <a:ext cx="0" cy="3559945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B2BC5E-C7C6-489D-A31E-63A8ADA0F79F}"/>
              </a:ext>
            </a:extLst>
          </p:cNvPr>
          <p:cNvCxnSpPr>
            <a:cxnSpLocks/>
          </p:cNvCxnSpPr>
          <p:nvPr/>
        </p:nvCxnSpPr>
        <p:spPr>
          <a:xfrm flipH="1">
            <a:off x="1399065" y="5211192"/>
            <a:ext cx="6200220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C4A4955-F4FC-4F23-AFAE-CAA51FDE9AB7}"/>
              </a:ext>
            </a:extLst>
          </p:cNvPr>
          <p:cNvSpPr txBox="1"/>
          <p:nvPr/>
        </p:nvSpPr>
        <p:spPr>
          <a:xfrm>
            <a:off x="1580225" y="5279501"/>
            <a:ext cx="2849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variable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995B89-1A7B-446D-8254-B54B5BEAEDAF}"/>
              </a:ext>
            </a:extLst>
          </p:cNvPr>
          <p:cNvSpPr txBox="1"/>
          <p:nvPr/>
        </p:nvSpPr>
        <p:spPr>
          <a:xfrm>
            <a:off x="4714043" y="5278294"/>
            <a:ext cx="2849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B872CE-41FE-4D20-838E-229FA1214214}"/>
              </a:ext>
            </a:extLst>
          </p:cNvPr>
          <p:cNvSpPr txBox="1"/>
          <p:nvPr/>
        </p:nvSpPr>
        <p:spPr>
          <a:xfrm>
            <a:off x="1871324" y="2003208"/>
            <a:ext cx="24020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statement</a:t>
            </a:r>
          </a:p>
          <a:p>
            <a:pPr algn="ctr"/>
            <a:r>
              <a:rPr lang="en-US" sz="3600" dirty="0">
                <a:solidFill>
                  <a:schemeClr val="accent5"/>
                </a:solidFill>
              </a:rPr>
              <a:t>j</a:t>
            </a:r>
          </a:p>
          <a:p>
            <a:pPr algn="ctr"/>
            <a:r>
              <a:rPr lang="en-US" sz="3600" dirty="0" err="1">
                <a:solidFill>
                  <a:schemeClr val="accent3"/>
                </a:solidFill>
              </a:rPr>
              <a:t>i</a:t>
            </a:r>
            <a:endParaRPr lang="en-US" sz="3600" dirty="0">
              <a:solidFill>
                <a:schemeClr val="accent3"/>
              </a:solidFill>
            </a:endParaRPr>
          </a:p>
          <a:p>
            <a:pPr algn="ctr"/>
            <a:r>
              <a:rPr lang="en-US" sz="3600" dirty="0" err="1">
                <a:solidFill>
                  <a:schemeClr val="accent2"/>
                </a:solidFill>
              </a:rPr>
              <a:t>nums</a:t>
            </a:r>
            <a:endParaRPr lang="en-US" sz="3600" dirty="0">
              <a:solidFill>
                <a:schemeClr val="accent2"/>
              </a:solidFill>
            </a:endParaRPr>
          </a:p>
          <a:p>
            <a:pPr algn="ctr"/>
            <a:r>
              <a:rPr lang="en-US" sz="3600" dirty="0">
                <a:solidFill>
                  <a:schemeClr val="accent1"/>
                </a:solidFill>
              </a:rPr>
              <a:t>fruits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A8FC44-6DFE-4FC7-9114-520B4D7F25C0}"/>
              </a:ext>
            </a:extLst>
          </p:cNvPr>
          <p:cNvSpPr txBox="1"/>
          <p:nvPr/>
        </p:nvSpPr>
        <p:spPr>
          <a:xfrm>
            <a:off x="4643022" y="2296038"/>
            <a:ext cx="43392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"We have 1 papaya and 3 breadfruit"</a:t>
            </a:r>
          </a:p>
          <a:p>
            <a:pPr algn="ctr"/>
            <a:r>
              <a:rPr lang="en-US" sz="3600" dirty="0">
                <a:solidFill>
                  <a:schemeClr val="accent5"/>
                </a:solidFill>
              </a:rPr>
              <a:t>3</a:t>
            </a:r>
          </a:p>
          <a:p>
            <a:pPr algn="ctr"/>
            <a:r>
              <a:rPr lang="en-US" sz="3600" dirty="0">
                <a:solidFill>
                  <a:schemeClr val="accent3"/>
                </a:solidFill>
              </a:rPr>
              <a:t>1</a:t>
            </a:r>
          </a:p>
          <a:p>
            <a:pPr algn="ctr"/>
            <a:r>
              <a:rPr lang="en-US" sz="3600" dirty="0">
                <a:solidFill>
                  <a:schemeClr val="accent2"/>
                </a:solidFill>
              </a:rPr>
              <a:t>c(2, 4, 7)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c(“papaya”, “breadfruit”)</a:t>
            </a:r>
          </a:p>
        </p:txBody>
      </p:sp>
    </p:spTree>
    <p:extLst>
      <p:ext uri="{BB962C8B-B14F-4D97-AF65-F5344CB8AC3E}">
        <p14:creationId xmlns:p14="http://schemas.microsoft.com/office/powerpoint/2010/main" val="392433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Stack traces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40883"/>
            <a:ext cx="1344636" cy="51296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157851"/>
            <a:ext cx="1344636" cy="695993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40884"/>
            <a:ext cx="1314672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F2A3FF-D603-4080-9A30-C543B0296E48}"/>
              </a:ext>
            </a:extLst>
          </p:cNvPr>
          <p:cNvCxnSpPr/>
          <p:nvPr/>
        </p:nvCxnSpPr>
        <p:spPr>
          <a:xfrm>
            <a:off x="4572000" y="1651247"/>
            <a:ext cx="0" cy="3559945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B2BC5E-C7C6-489D-A31E-63A8ADA0F79F}"/>
              </a:ext>
            </a:extLst>
          </p:cNvPr>
          <p:cNvCxnSpPr>
            <a:cxnSpLocks/>
          </p:cNvCxnSpPr>
          <p:nvPr/>
        </p:nvCxnSpPr>
        <p:spPr>
          <a:xfrm flipH="1">
            <a:off x="1399065" y="5211192"/>
            <a:ext cx="6200220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C4A4955-F4FC-4F23-AFAE-CAA51FDE9AB7}"/>
              </a:ext>
            </a:extLst>
          </p:cNvPr>
          <p:cNvSpPr txBox="1"/>
          <p:nvPr/>
        </p:nvSpPr>
        <p:spPr>
          <a:xfrm>
            <a:off x="1580225" y="5279501"/>
            <a:ext cx="2849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variable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995B89-1A7B-446D-8254-B54B5BEAEDAF}"/>
              </a:ext>
            </a:extLst>
          </p:cNvPr>
          <p:cNvSpPr txBox="1"/>
          <p:nvPr/>
        </p:nvSpPr>
        <p:spPr>
          <a:xfrm>
            <a:off x="4714043" y="5278294"/>
            <a:ext cx="2849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B872CE-41FE-4D20-838E-229FA1214214}"/>
              </a:ext>
            </a:extLst>
          </p:cNvPr>
          <p:cNvSpPr txBox="1"/>
          <p:nvPr/>
        </p:nvSpPr>
        <p:spPr>
          <a:xfrm>
            <a:off x="1871324" y="2003208"/>
            <a:ext cx="24020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statement</a:t>
            </a:r>
          </a:p>
          <a:p>
            <a:pPr algn="ctr"/>
            <a:r>
              <a:rPr lang="en-US" sz="3600" dirty="0">
                <a:solidFill>
                  <a:schemeClr val="accent5"/>
                </a:solidFill>
              </a:rPr>
              <a:t>j</a:t>
            </a:r>
          </a:p>
          <a:p>
            <a:pPr algn="ctr"/>
            <a:r>
              <a:rPr lang="en-US" sz="3600" dirty="0" err="1">
                <a:solidFill>
                  <a:schemeClr val="accent3"/>
                </a:solidFill>
              </a:rPr>
              <a:t>i</a:t>
            </a:r>
            <a:endParaRPr lang="en-US" sz="3600" dirty="0">
              <a:solidFill>
                <a:schemeClr val="accent3"/>
              </a:solidFill>
            </a:endParaRPr>
          </a:p>
          <a:p>
            <a:pPr algn="ctr"/>
            <a:r>
              <a:rPr lang="en-US" sz="3600" dirty="0" err="1">
                <a:solidFill>
                  <a:schemeClr val="accent2"/>
                </a:solidFill>
              </a:rPr>
              <a:t>nums</a:t>
            </a:r>
            <a:endParaRPr lang="en-US" sz="3600" dirty="0">
              <a:solidFill>
                <a:schemeClr val="accent2"/>
              </a:solidFill>
            </a:endParaRPr>
          </a:p>
          <a:p>
            <a:pPr algn="ctr"/>
            <a:r>
              <a:rPr lang="en-US" sz="3600" dirty="0">
                <a:solidFill>
                  <a:schemeClr val="accent1"/>
                </a:solidFill>
              </a:rPr>
              <a:t>fruits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A8FC44-6DFE-4FC7-9114-520B4D7F25C0}"/>
              </a:ext>
            </a:extLst>
          </p:cNvPr>
          <p:cNvSpPr txBox="1"/>
          <p:nvPr/>
        </p:nvSpPr>
        <p:spPr>
          <a:xfrm>
            <a:off x="4643022" y="2296038"/>
            <a:ext cx="43392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"We have 1 papaya and 3 breadfruit"</a:t>
            </a:r>
          </a:p>
          <a:p>
            <a:pPr algn="ctr"/>
            <a:r>
              <a:rPr lang="en-US" sz="3600" dirty="0">
                <a:solidFill>
                  <a:schemeClr val="accent5"/>
                </a:solidFill>
              </a:rPr>
              <a:t>3</a:t>
            </a:r>
          </a:p>
          <a:p>
            <a:pPr algn="ctr"/>
            <a:r>
              <a:rPr lang="en-US" sz="3600" strike="sngStrike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3600" dirty="0">
                <a:solidFill>
                  <a:schemeClr val="accent3"/>
                </a:solidFill>
              </a:rPr>
              <a:t>  2</a:t>
            </a:r>
          </a:p>
          <a:p>
            <a:pPr algn="ctr"/>
            <a:r>
              <a:rPr lang="en-US" sz="3600" dirty="0">
                <a:solidFill>
                  <a:schemeClr val="accent2"/>
                </a:solidFill>
              </a:rPr>
              <a:t>c(2, 4, 7)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c(“papaya”, “breadfruit”)</a:t>
            </a:r>
          </a:p>
        </p:txBody>
      </p:sp>
    </p:spTree>
    <p:extLst>
      <p:ext uri="{BB962C8B-B14F-4D97-AF65-F5344CB8AC3E}">
        <p14:creationId xmlns:p14="http://schemas.microsoft.com/office/powerpoint/2010/main" val="4008211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Stack traces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40883"/>
            <a:ext cx="1344636" cy="51296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157851"/>
            <a:ext cx="1344636" cy="695993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40884"/>
            <a:ext cx="1314672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F2A3FF-D603-4080-9A30-C543B0296E48}"/>
              </a:ext>
            </a:extLst>
          </p:cNvPr>
          <p:cNvCxnSpPr/>
          <p:nvPr/>
        </p:nvCxnSpPr>
        <p:spPr>
          <a:xfrm>
            <a:off x="4572000" y="1651247"/>
            <a:ext cx="0" cy="3559945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B2BC5E-C7C6-489D-A31E-63A8ADA0F79F}"/>
              </a:ext>
            </a:extLst>
          </p:cNvPr>
          <p:cNvCxnSpPr>
            <a:cxnSpLocks/>
          </p:cNvCxnSpPr>
          <p:nvPr/>
        </p:nvCxnSpPr>
        <p:spPr>
          <a:xfrm flipH="1">
            <a:off x="1399065" y="5211192"/>
            <a:ext cx="6200220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C4A4955-F4FC-4F23-AFAE-CAA51FDE9AB7}"/>
              </a:ext>
            </a:extLst>
          </p:cNvPr>
          <p:cNvSpPr txBox="1"/>
          <p:nvPr/>
        </p:nvSpPr>
        <p:spPr>
          <a:xfrm>
            <a:off x="1580225" y="5279501"/>
            <a:ext cx="2849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variable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995B89-1A7B-446D-8254-B54B5BEAEDAF}"/>
              </a:ext>
            </a:extLst>
          </p:cNvPr>
          <p:cNvSpPr txBox="1"/>
          <p:nvPr/>
        </p:nvSpPr>
        <p:spPr>
          <a:xfrm>
            <a:off x="4714043" y="5278294"/>
            <a:ext cx="2849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B872CE-41FE-4D20-838E-229FA1214214}"/>
              </a:ext>
            </a:extLst>
          </p:cNvPr>
          <p:cNvSpPr txBox="1"/>
          <p:nvPr/>
        </p:nvSpPr>
        <p:spPr>
          <a:xfrm>
            <a:off x="1871324" y="2003208"/>
            <a:ext cx="24020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statement</a:t>
            </a:r>
          </a:p>
          <a:p>
            <a:pPr algn="ctr"/>
            <a:r>
              <a:rPr lang="en-US" sz="3600" dirty="0">
                <a:solidFill>
                  <a:schemeClr val="accent5"/>
                </a:solidFill>
              </a:rPr>
              <a:t>j</a:t>
            </a:r>
          </a:p>
          <a:p>
            <a:pPr algn="ctr"/>
            <a:r>
              <a:rPr lang="en-US" sz="3600" dirty="0" err="1">
                <a:solidFill>
                  <a:schemeClr val="accent3"/>
                </a:solidFill>
              </a:rPr>
              <a:t>i</a:t>
            </a:r>
            <a:endParaRPr lang="en-US" sz="3600" dirty="0">
              <a:solidFill>
                <a:schemeClr val="accent3"/>
              </a:solidFill>
            </a:endParaRPr>
          </a:p>
          <a:p>
            <a:pPr algn="ctr"/>
            <a:r>
              <a:rPr lang="en-US" sz="3600" dirty="0" err="1">
                <a:solidFill>
                  <a:schemeClr val="accent2"/>
                </a:solidFill>
              </a:rPr>
              <a:t>nums</a:t>
            </a:r>
            <a:endParaRPr lang="en-US" sz="3600" dirty="0">
              <a:solidFill>
                <a:schemeClr val="accent2"/>
              </a:solidFill>
            </a:endParaRPr>
          </a:p>
          <a:p>
            <a:pPr algn="ctr"/>
            <a:r>
              <a:rPr lang="en-US" sz="3600" dirty="0">
                <a:solidFill>
                  <a:schemeClr val="accent1"/>
                </a:solidFill>
              </a:rPr>
              <a:t>fruits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A8FC44-6DFE-4FC7-9114-520B4D7F25C0}"/>
              </a:ext>
            </a:extLst>
          </p:cNvPr>
          <p:cNvSpPr txBox="1"/>
          <p:nvPr/>
        </p:nvSpPr>
        <p:spPr>
          <a:xfrm>
            <a:off x="4643022" y="2296038"/>
            <a:ext cx="43392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"We have 1 papaya and 3 breadfruit"</a:t>
            </a:r>
          </a:p>
          <a:p>
            <a:pPr algn="ctr"/>
            <a:r>
              <a:rPr lang="en-US" sz="3600" strike="sngStrike" dirty="0">
                <a:solidFill>
                  <a:schemeClr val="accent5"/>
                </a:solidFill>
              </a:rPr>
              <a:t>3 </a:t>
            </a:r>
            <a:r>
              <a:rPr lang="en-US" sz="3600" dirty="0">
                <a:solidFill>
                  <a:schemeClr val="accent5"/>
                </a:solidFill>
              </a:rPr>
              <a:t> 6</a:t>
            </a:r>
          </a:p>
          <a:p>
            <a:pPr algn="ctr"/>
            <a:r>
              <a:rPr lang="en-US" sz="3600" strike="sngStrike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3600" dirty="0">
                <a:solidFill>
                  <a:schemeClr val="accent3"/>
                </a:solidFill>
              </a:rPr>
              <a:t>  2</a:t>
            </a:r>
          </a:p>
          <a:p>
            <a:pPr algn="ctr"/>
            <a:r>
              <a:rPr lang="en-US" sz="3600" dirty="0">
                <a:solidFill>
                  <a:schemeClr val="accent2"/>
                </a:solidFill>
              </a:rPr>
              <a:t>c(2, 4, 7)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c(“papaya”, “breadfruit”)</a:t>
            </a:r>
          </a:p>
        </p:txBody>
      </p:sp>
    </p:spTree>
    <p:extLst>
      <p:ext uri="{BB962C8B-B14F-4D97-AF65-F5344CB8AC3E}">
        <p14:creationId xmlns:p14="http://schemas.microsoft.com/office/powerpoint/2010/main" val="581657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Stack traces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40883"/>
            <a:ext cx="1344636" cy="51296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157851"/>
            <a:ext cx="1344636" cy="695993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40884"/>
            <a:ext cx="1314672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F2A3FF-D603-4080-9A30-C543B0296E48}"/>
              </a:ext>
            </a:extLst>
          </p:cNvPr>
          <p:cNvCxnSpPr/>
          <p:nvPr/>
        </p:nvCxnSpPr>
        <p:spPr>
          <a:xfrm>
            <a:off x="4572000" y="1651247"/>
            <a:ext cx="0" cy="3559945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B2BC5E-C7C6-489D-A31E-63A8ADA0F79F}"/>
              </a:ext>
            </a:extLst>
          </p:cNvPr>
          <p:cNvCxnSpPr>
            <a:cxnSpLocks/>
          </p:cNvCxnSpPr>
          <p:nvPr/>
        </p:nvCxnSpPr>
        <p:spPr>
          <a:xfrm flipH="1">
            <a:off x="1399065" y="5211192"/>
            <a:ext cx="6200220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C4A4955-F4FC-4F23-AFAE-CAA51FDE9AB7}"/>
              </a:ext>
            </a:extLst>
          </p:cNvPr>
          <p:cNvSpPr txBox="1"/>
          <p:nvPr/>
        </p:nvSpPr>
        <p:spPr>
          <a:xfrm>
            <a:off x="1580225" y="5279501"/>
            <a:ext cx="2849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variable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995B89-1A7B-446D-8254-B54B5BEAEDAF}"/>
              </a:ext>
            </a:extLst>
          </p:cNvPr>
          <p:cNvSpPr txBox="1"/>
          <p:nvPr/>
        </p:nvSpPr>
        <p:spPr>
          <a:xfrm>
            <a:off x="4714043" y="5278294"/>
            <a:ext cx="2849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B872CE-41FE-4D20-838E-229FA1214214}"/>
              </a:ext>
            </a:extLst>
          </p:cNvPr>
          <p:cNvSpPr txBox="1"/>
          <p:nvPr/>
        </p:nvSpPr>
        <p:spPr>
          <a:xfrm>
            <a:off x="1871324" y="2003208"/>
            <a:ext cx="24020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statement</a:t>
            </a:r>
          </a:p>
          <a:p>
            <a:pPr algn="ctr"/>
            <a:r>
              <a:rPr lang="en-US" sz="3600" dirty="0">
                <a:solidFill>
                  <a:schemeClr val="accent5"/>
                </a:solidFill>
              </a:rPr>
              <a:t>j</a:t>
            </a:r>
          </a:p>
          <a:p>
            <a:pPr algn="ctr"/>
            <a:r>
              <a:rPr lang="en-US" sz="3600" dirty="0" err="1">
                <a:solidFill>
                  <a:schemeClr val="accent3"/>
                </a:solidFill>
              </a:rPr>
              <a:t>i</a:t>
            </a:r>
            <a:endParaRPr lang="en-US" sz="3600" dirty="0">
              <a:solidFill>
                <a:schemeClr val="accent3"/>
              </a:solidFill>
            </a:endParaRPr>
          </a:p>
          <a:p>
            <a:pPr algn="ctr"/>
            <a:r>
              <a:rPr lang="en-US" sz="3600" dirty="0" err="1">
                <a:solidFill>
                  <a:schemeClr val="accent2"/>
                </a:solidFill>
              </a:rPr>
              <a:t>nums</a:t>
            </a:r>
            <a:endParaRPr lang="en-US" sz="3600" dirty="0">
              <a:solidFill>
                <a:schemeClr val="accent2"/>
              </a:solidFill>
            </a:endParaRPr>
          </a:p>
          <a:p>
            <a:pPr algn="ctr"/>
            <a:r>
              <a:rPr lang="en-US" sz="3600" dirty="0">
                <a:solidFill>
                  <a:schemeClr val="accent1"/>
                </a:solidFill>
              </a:rPr>
              <a:t>fruits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A8FC44-6DFE-4FC7-9114-520B4D7F25C0}"/>
              </a:ext>
            </a:extLst>
          </p:cNvPr>
          <p:cNvSpPr txBox="1"/>
          <p:nvPr/>
        </p:nvSpPr>
        <p:spPr>
          <a:xfrm>
            <a:off x="4643022" y="1943624"/>
            <a:ext cx="4339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"We have 2 papaya and 6 breadfruit"</a:t>
            </a:r>
          </a:p>
          <a:p>
            <a:pPr algn="ctr"/>
            <a:r>
              <a:rPr lang="en-US" sz="2000" strike="sngStrike" dirty="0">
                <a:solidFill>
                  <a:schemeClr val="accent6"/>
                </a:solidFill>
              </a:rPr>
              <a:t>"We have 1 papaya and 3 breadfruit"</a:t>
            </a:r>
          </a:p>
          <a:p>
            <a:pPr algn="ctr"/>
            <a:r>
              <a:rPr lang="en-US" sz="3600" strike="sngStrike" dirty="0">
                <a:solidFill>
                  <a:schemeClr val="accent5"/>
                </a:solidFill>
              </a:rPr>
              <a:t>3 </a:t>
            </a:r>
            <a:r>
              <a:rPr lang="en-US" sz="3600" dirty="0">
                <a:solidFill>
                  <a:schemeClr val="accent5"/>
                </a:solidFill>
              </a:rPr>
              <a:t> 6</a:t>
            </a:r>
          </a:p>
          <a:p>
            <a:pPr algn="ctr"/>
            <a:r>
              <a:rPr lang="en-US" sz="3600" strike="sngStrike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3600" dirty="0">
                <a:solidFill>
                  <a:schemeClr val="accent3"/>
                </a:solidFill>
              </a:rPr>
              <a:t>  2</a:t>
            </a:r>
          </a:p>
          <a:p>
            <a:pPr algn="ctr"/>
            <a:r>
              <a:rPr lang="en-US" sz="3600" dirty="0">
                <a:solidFill>
                  <a:schemeClr val="accent2"/>
                </a:solidFill>
              </a:rPr>
              <a:t>c(2, 4, 7)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c(“papaya”, “breadfruit”)</a:t>
            </a:r>
          </a:p>
        </p:txBody>
      </p:sp>
    </p:spTree>
    <p:extLst>
      <p:ext uri="{BB962C8B-B14F-4D97-AF65-F5344CB8AC3E}">
        <p14:creationId xmlns:p14="http://schemas.microsoft.com/office/powerpoint/2010/main" val="2985155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Session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Review of R basics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Common errors and warnings in 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Using and understanding stack traces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Debugging tools in R and Linux/Unix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Still stuck?: Resources for problem-solving</a:t>
            </a:r>
          </a:p>
          <a:p>
            <a:endParaRPr lang="en-US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157850"/>
            <a:ext cx="1344636" cy="700150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45039"/>
            <a:ext cx="1344636" cy="508805"/>
          </a:xfrm>
          <a:prstGeom prst="round2SameRect">
            <a:avLst/>
          </a:prstGeom>
          <a:solidFill>
            <a:schemeClr val="bg1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45039"/>
            <a:ext cx="1344636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40884"/>
            <a:ext cx="1314672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920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Stack traces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40883"/>
            <a:ext cx="1344636" cy="51296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157851"/>
            <a:ext cx="1344636" cy="695993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40884"/>
            <a:ext cx="1314672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519113D-EDBD-C1B8-3258-C403FDEB96C7}"/>
              </a:ext>
            </a:extLst>
          </p:cNvPr>
          <p:cNvSpPr txBox="1"/>
          <p:nvPr/>
        </p:nvSpPr>
        <p:spPr>
          <a:xfrm>
            <a:off x="326572" y="1778000"/>
            <a:ext cx="83965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Why is this useful again?</a:t>
            </a:r>
          </a:p>
          <a:p>
            <a:pPr algn="ctr"/>
            <a:endParaRPr lang="en-US" sz="3200" dirty="0"/>
          </a:p>
          <a:p>
            <a:pPr algn="ctr"/>
            <a:r>
              <a:rPr lang="en-US" sz="2400" dirty="0"/>
              <a:t>“I thought that was supposed to be a number”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“I thought that was supposed to be a filename”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“Why isn’t R recognizing this input?”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“R is saying that I have the wrong data type”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6455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are there to help you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126164"/>
            <a:ext cx="1314672" cy="723526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computer&#10;&#10;Description automatically generated">
            <a:extLst>
              <a:ext uri="{FF2B5EF4-FFF2-40B4-BE49-F238E27FC236}">
                <a16:creationId xmlns:a16="http://schemas.microsoft.com/office/drawing/2014/main" id="{536F7959-CB99-4AFE-AC7D-2D7DEDB4F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285" y="1397985"/>
            <a:ext cx="4561088" cy="4561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F7487E-4298-466F-8502-DC75C0D9B3F1}"/>
              </a:ext>
            </a:extLst>
          </p:cNvPr>
          <p:cNvSpPr txBox="1"/>
          <p:nvPr/>
        </p:nvSpPr>
        <p:spPr>
          <a:xfrm rot="16200000">
            <a:off x="1459340" y="5163644"/>
            <a:ext cx="1344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xd.adobe.com</a:t>
            </a:r>
          </a:p>
        </p:txBody>
      </p:sp>
    </p:spTree>
    <p:extLst>
      <p:ext uri="{BB962C8B-B14F-4D97-AF65-F5344CB8AC3E}">
        <p14:creationId xmlns:p14="http://schemas.microsoft.com/office/powerpoint/2010/main" val="2248438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scary error messages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126164"/>
            <a:ext cx="1314672" cy="723526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“When you must fail, fail noisily, and as soon as possible” </a:t>
            </a:r>
            <a:r>
              <a:rPr lang="mr-IN" dirty="0"/>
              <a:t>–</a:t>
            </a:r>
            <a:r>
              <a:rPr lang="en-US" dirty="0"/>
              <a:t> Unix philosophy by Mel Chua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Error: </a:t>
            </a:r>
            <a:r>
              <a:rPr lang="en-US" dirty="0"/>
              <a:t>R says something broke!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C0504D"/>
                </a:solidFill>
              </a:rPr>
              <a:t>Warning: </a:t>
            </a:r>
            <a:r>
              <a:rPr lang="en-US" dirty="0"/>
              <a:t>R says I guess you can do that, but you might not like what happens</a:t>
            </a:r>
            <a:endParaRPr lang="en-US" dirty="0">
              <a:solidFill>
                <a:srgbClr val="C0504D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57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error messages are obscure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126164"/>
            <a:ext cx="1314672" cy="723526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Arial Unicode MS"/>
              </a:rPr>
              <a:t>Error in </a:t>
            </a:r>
            <a:r>
              <a:rPr lang="en-US" altLang="en-US" dirty="0" err="1">
                <a:latin typeface="Arial Unicode MS"/>
              </a:rPr>
              <a:t>model.frame.default</a:t>
            </a:r>
            <a:r>
              <a:rPr lang="en-US" altLang="en-US" dirty="0">
                <a:latin typeface="Arial Unicode MS"/>
              </a:rPr>
              <a:t>(formula = y ~ female + DNC + </a:t>
            </a:r>
            <a:r>
              <a:rPr lang="en-US" altLang="en-US" dirty="0" err="1">
                <a:latin typeface="Arial Unicode MS"/>
              </a:rPr>
              <a:t>SE_region</a:t>
            </a:r>
            <a:r>
              <a:rPr lang="en-US" altLang="en-US" dirty="0">
                <a:latin typeface="Arial Unicode MS"/>
              </a:rPr>
              <a:t> + : could not find function "function (object, ...) \</a:t>
            </a:r>
            <a:r>
              <a:rPr lang="en-US" altLang="en-US" dirty="0" err="1">
                <a:latin typeface="Arial Unicode MS"/>
              </a:rPr>
              <a:t>nobject</a:t>
            </a:r>
            <a:r>
              <a:rPr lang="en-US" altLang="en-US" dirty="0">
                <a:latin typeface="Arial Unicode MS"/>
              </a:rPr>
              <a:t>"</a:t>
            </a:r>
            <a:r>
              <a:rPr lang="en-US" altLang="en-US" sz="800" dirty="0"/>
              <a:t> </a:t>
            </a:r>
            <a:endParaRPr lang="en-US" altLang="en-US" sz="6000" dirty="0">
              <a:latin typeface="Arial" panose="020B0604020202020204" pitchFamily="34" charset="0"/>
            </a:endParaRPr>
          </a:p>
        </p:txBody>
      </p:sp>
      <p:pic>
        <p:nvPicPr>
          <p:cNvPr id="19" name="Picture 18" descr="A picture containing person, photo, girl, young&#10;&#10;Description automatically generated">
            <a:extLst>
              <a:ext uri="{FF2B5EF4-FFF2-40B4-BE49-F238E27FC236}">
                <a16:creationId xmlns:a16="http://schemas.microsoft.com/office/drawing/2014/main" id="{26A72A29-7230-430C-B7FF-27FA3CA1A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4" t="1375" r="51059" b="50000"/>
          <a:stretch/>
        </p:blipFill>
        <p:spPr>
          <a:xfrm>
            <a:off x="1052287" y="3262754"/>
            <a:ext cx="2672097" cy="276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2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error messages are obscure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126164"/>
            <a:ext cx="1314672" cy="723526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FF0000"/>
                </a:solidFill>
                <a:latin typeface="Arial Unicode MS"/>
              </a:rPr>
              <a:t>Error</a:t>
            </a:r>
            <a:r>
              <a:rPr lang="en-US" altLang="en-US" dirty="0">
                <a:latin typeface="Arial Unicode MS"/>
              </a:rPr>
              <a:t> in </a:t>
            </a:r>
            <a:r>
              <a:rPr lang="en-US" altLang="en-US" dirty="0" err="1">
                <a:latin typeface="Arial Unicode MS"/>
              </a:rPr>
              <a:t>model.frame.default</a:t>
            </a:r>
            <a:r>
              <a:rPr lang="en-US" altLang="en-US" dirty="0">
                <a:latin typeface="Arial Unicode MS"/>
              </a:rPr>
              <a:t>(formula = y ~ female + DNC + </a:t>
            </a:r>
            <a:r>
              <a:rPr lang="en-US" altLang="en-US" dirty="0" err="1">
                <a:latin typeface="Arial Unicode MS"/>
              </a:rPr>
              <a:t>SE_region</a:t>
            </a:r>
            <a:r>
              <a:rPr lang="en-US" altLang="en-US" dirty="0">
                <a:latin typeface="Arial Unicode MS"/>
              </a:rPr>
              <a:t> + : </a:t>
            </a:r>
            <a:r>
              <a:rPr lang="en-US" altLang="en-US" dirty="0">
                <a:solidFill>
                  <a:srgbClr val="FF0000"/>
                </a:solidFill>
                <a:latin typeface="Arial Unicode MS"/>
              </a:rPr>
              <a:t>could not find function</a:t>
            </a:r>
            <a:r>
              <a:rPr lang="en-US" altLang="en-US" dirty="0">
                <a:latin typeface="Arial Unicode MS"/>
              </a:rPr>
              <a:t> "function (object, ...) \</a:t>
            </a:r>
            <a:r>
              <a:rPr lang="en-US" altLang="en-US" dirty="0" err="1">
                <a:latin typeface="Arial Unicode MS"/>
              </a:rPr>
              <a:t>nobject</a:t>
            </a:r>
            <a:r>
              <a:rPr lang="en-US" altLang="en-US" dirty="0">
                <a:latin typeface="Arial Unicode MS"/>
              </a:rPr>
              <a:t>"</a:t>
            </a:r>
            <a:r>
              <a:rPr lang="en-US" altLang="en-US" sz="800" dirty="0"/>
              <a:t> </a:t>
            </a:r>
            <a:endParaRPr lang="en-US" altLang="en-US" sz="6000" dirty="0">
              <a:latin typeface="Arial" panose="020B0604020202020204" pitchFamily="34" charset="0"/>
            </a:endParaRPr>
          </a:p>
        </p:txBody>
      </p:sp>
      <p:pic>
        <p:nvPicPr>
          <p:cNvPr id="5" name="Picture 4" descr="A picture containing person, photo, girl, young&#10;&#10;Description automatically generated">
            <a:extLst>
              <a:ext uri="{FF2B5EF4-FFF2-40B4-BE49-F238E27FC236}">
                <a16:creationId xmlns:a16="http://schemas.microsoft.com/office/drawing/2014/main" id="{E3AF49BE-CB10-4D69-9C9E-5CEAEBBFF6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4" t="51375" r="51059" b="1375"/>
          <a:stretch/>
        </p:blipFill>
        <p:spPr>
          <a:xfrm>
            <a:off x="5520391" y="3262754"/>
            <a:ext cx="2741005" cy="2752104"/>
          </a:xfrm>
          <a:prstGeom prst="rect">
            <a:avLst/>
          </a:prstGeom>
        </p:spPr>
      </p:pic>
      <p:pic>
        <p:nvPicPr>
          <p:cNvPr id="7" name="Picture 6" descr="A picture containing person, photo, girl, young&#10;&#10;Description automatically generated">
            <a:extLst>
              <a:ext uri="{FF2B5EF4-FFF2-40B4-BE49-F238E27FC236}">
                <a16:creationId xmlns:a16="http://schemas.microsoft.com/office/drawing/2014/main" id="{D6039D57-2BCC-46C4-9082-9DAF4BE25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4" t="1375" r="51059" b="50000"/>
          <a:stretch/>
        </p:blipFill>
        <p:spPr>
          <a:xfrm>
            <a:off x="1052287" y="3262754"/>
            <a:ext cx="2672097" cy="276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1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produces over 10,000 errors :/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126164"/>
            <a:ext cx="1314672" cy="723526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4D769C-AE32-46C0-9784-F8E09864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1581002"/>
            <a:ext cx="8724900" cy="2809875"/>
          </a:xfrm>
          <a:prstGeom prst="rect">
            <a:avLst/>
          </a:prstGeom>
        </p:spPr>
      </p:pic>
      <p:pic>
        <p:nvPicPr>
          <p:cNvPr id="17" name="Picture 16" descr="A picture containing person, photo, girl, young&#10;&#10;Description automatically generated">
            <a:extLst>
              <a:ext uri="{FF2B5EF4-FFF2-40B4-BE49-F238E27FC236}">
                <a16:creationId xmlns:a16="http://schemas.microsoft.com/office/drawing/2014/main" id="{456E5AA6-FAC7-48D0-B9C9-2B62D69F60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4" t="1375" r="51059" b="50000"/>
          <a:stretch/>
        </p:blipFill>
        <p:spPr>
          <a:xfrm>
            <a:off x="6763657" y="3845640"/>
            <a:ext cx="2021840" cy="208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2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BUT…some are more common!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126164"/>
            <a:ext cx="1314672" cy="723526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F4FB59-C589-44A9-B451-A9582A675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294" y="1635905"/>
            <a:ext cx="5537069" cy="3955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63164C-F7A5-4830-BE8B-DE7A7F8E10E5}"/>
              </a:ext>
            </a:extLst>
          </p:cNvPr>
          <p:cNvSpPr txBox="1"/>
          <p:nvPr/>
        </p:nvSpPr>
        <p:spPr>
          <a:xfrm rot="16200000">
            <a:off x="500793" y="4385403"/>
            <a:ext cx="214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Ross 2015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5E640B-F710-4E24-8D67-7047A5B5628B}"/>
              </a:ext>
            </a:extLst>
          </p:cNvPr>
          <p:cNvSpPr/>
          <p:nvPr/>
        </p:nvSpPr>
        <p:spPr>
          <a:xfrm>
            <a:off x="2356701" y="1847654"/>
            <a:ext cx="511716" cy="32993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person, photo, girl, young&#10;&#10;Description automatically generated">
            <a:extLst>
              <a:ext uri="{FF2B5EF4-FFF2-40B4-BE49-F238E27FC236}">
                <a16:creationId xmlns:a16="http://schemas.microsoft.com/office/drawing/2014/main" id="{9864E951-A7B9-49DA-A8FD-582837676E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4" t="51375" r="51059" b="1375"/>
          <a:stretch/>
        </p:blipFill>
        <p:spPr>
          <a:xfrm>
            <a:off x="5922860" y="3208094"/>
            <a:ext cx="2741005" cy="275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8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errors in R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126164"/>
            <a:ext cx="1314672" cy="723526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6">
            <a:extLst>
              <a:ext uri="{FF2B5EF4-FFF2-40B4-BE49-F238E27FC236}">
                <a16:creationId xmlns:a16="http://schemas.microsoft.com/office/drawing/2014/main" id="{D209B575-2BFD-408A-ADA1-69F6D4986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481291"/>
              </p:ext>
            </p:extLst>
          </p:nvPr>
        </p:nvGraphicFramePr>
        <p:xfrm>
          <a:off x="457200" y="1510120"/>
          <a:ext cx="8265886" cy="41365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36449">
                  <a:extLst>
                    <a:ext uri="{9D8B030D-6E8A-4147-A177-3AD203B41FA5}">
                      <a16:colId xmlns:a16="http://schemas.microsoft.com/office/drawing/2014/main" val="1200110480"/>
                    </a:ext>
                  </a:extLst>
                </a:gridCol>
                <a:gridCol w="5329437">
                  <a:extLst>
                    <a:ext uri="{9D8B030D-6E8A-4147-A177-3AD203B41FA5}">
                      <a16:colId xmlns:a16="http://schemas.microsoft.com/office/drawing/2014/main" val="3396816580"/>
                    </a:ext>
                  </a:extLst>
                </a:gridCol>
              </a:tblGrid>
              <a:tr h="5909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"could not find function"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Usually caused by typos or forgetting to load package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88970"/>
                  </a:ext>
                </a:extLst>
              </a:tr>
              <a:tr h="5909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"Error in if"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Non-logical or missing data passed to “if” statement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678477"/>
                  </a:ext>
                </a:extLst>
              </a:tr>
              <a:tr h="5909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“Error in eval”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Trying to reference an object that doesn’t exist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741455"/>
                  </a:ext>
                </a:extLst>
              </a:tr>
              <a:tr h="5909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"cannot open"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Trying to read a file that doesn’t exist/is misplaced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402207"/>
                  </a:ext>
                </a:extLst>
              </a:tr>
              <a:tr h="5909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"no applicable method"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Using a function on a data type it doesn’t 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0864388"/>
                  </a:ext>
                </a:extLst>
              </a:tr>
              <a:tr h="5909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"subscript out of bounds"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Trying to access element/dimension that doesn’t exist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282950"/>
                  </a:ext>
                </a:extLst>
              </a:tr>
              <a:tr h="59093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“…package…”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Failure to install, compile, or load package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468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AC34E8B-C2ED-4E04-B94D-BE88B4763BC2}"/>
              </a:ext>
            </a:extLst>
          </p:cNvPr>
          <p:cNvSpPr txBox="1"/>
          <p:nvPr/>
        </p:nvSpPr>
        <p:spPr>
          <a:xfrm>
            <a:off x="1399065" y="5640189"/>
            <a:ext cx="48125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https://blog.revolutionanalytics.com/2015/03/the-most-common-r-error-messages.html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A9E6B-FF00-5BB8-1B1B-DFB881BCAC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198"/>
          <a:stretch/>
        </p:blipFill>
        <p:spPr>
          <a:xfrm>
            <a:off x="3462358" y="1593462"/>
            <a:ext cx="5193962" cy="399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A0E879-CF95-BF3C-0445-FCFB88F88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198"/>
          <a:stretch/>
        </p:blipFill>
        <p:spPr>
          <a:xfrm>
            <a:off x="3462358" y="2258309"/>
            <a:ext cx="5193962" cy="3274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DABC66-265C-4954-BD8E-A2459FC894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927"/>
          <a:stretch/>
        </p:blipFill>
        <p:spPr>
          <a:xfrm>
            <a:off x="3462359" y="2783679"/>
            <a:ext cx="5193962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31AD4C-F534-16BF-E818-BEBA27247B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762"/>
          <a:stretch/>
        </p:blipFill>
        <p:spPr>
          <a:xfrm>
            <a:off x="3462359" y="3388323"/>
            <a:ext cx="5193961" cy="4286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8382ADB-24FE-7580-12BC-C53348E56C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734" b="8163"/>
          <a:stretch/>
        </p:blipFill>
        <p:spPr>
          <a:xfrm>
            <a:off x="3462359" y="3942296"/>
            <a:ext cx="5193961" cy="4286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A07219-31FC-7055-D470-BD183FBD0F5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4929" b="-3702"/>
          <a:stretch/>
        </p:blipFill>
        <p:spPr>
          <a:xfrm>
            <a:off x="3462359" y="4540597"/>
            <a:ext cx="5193961" cy="4444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5109C6-38A9-FCC0-C621-455BD50EA4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0888" b="6334"/>
          <a:stretch/>
        </p:blipFill>
        <p:spPr>
          <a:xfrm>
            <a:off x="3462359" y="5181918"/>
            <a:ext cx="5193961" cy="36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7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So, I found the error – how do I fix it?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9420C38-74E9-4620-9DC2-2AE89B882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9226" y="1695787"/>
            <a:ext cx="7327574" cy="6337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Adapted from Dr. Jenny Bryan (</a:t>
            </a:r>
            <a:r>
              <a:rPr lang="en-US" dirty="0">
                <a:solidFill>
                  <a:schemeClr val="accent2"/>
                </a:solidFill>
              </a:rPr>
              <a:t>@</a:t>
            </a:r>
            <a:r>
              <a:rPr lang="en-US" dirty="0" err="1">
                <a:solidFill>
                  <a:schemeClr val="accent2"/>
                </a:solidFill>
              </a:rPr>
              <a:t>JennyBryan</a:t>
            </a:r>
            <a:r>
              <a:rPr lang="en-US" dirty="0"/>
              <a:t>)’s talk for </a:t>
            </a:r>
            <a:r>
              <a:rPr lang="en-US" dirty="0" err="1"/>
              <a:t>rstudio</a:t>
            </a:r>
            <a:r>
              <a:rPr lang="en-US" dirty="0"/>
              <a:t>::conf 2020</a:t>
            </a:r>
          </a:p>
        </p:txBody>
      </p:sp>
      <p:pic>
        <p:nvPicPr>
          <p:cNvPr id="17" name="Picture 1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BED628F-435B-4737-9074-B1270F4B1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583942"/>
            <a:ext cx="839817" cy="857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1A2C59-8826-46E5-AA7C-4E6F7DB0DDF9}"/>
              </a:ext>
            </a:extLst>
          </p:cNvPr>
          <p:cNvSpPr txBox="1"/>
          <p:nvPr/>
        </p:nvSpPr>
        <p:spPr>
          <a:xfrm flipH="1">
            <a:off x="1564120" y="2719489"/>
            <a:ext cx="41956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1) RESET</a:t>
            </a:r>
          </a:p>
          <a:p>
            <a:r>
              <a:rPr lang="en-US" sz="4000" dirty="0"/>
              <a:t>2) REPREX</a:t>
            </a:r>
          </a:p>
          <a:p>
            <a:r>
              <a:rPr lang="en-US" sz="4000" dirty="0"/>
              <a:t>3) DEBUG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(4) DETER)</a:t>
            </a:r>
          </a:p>
        </p:txBody>
      </p:sp>
    </p:spTree>
    <p:extLst>
      <p:ext uri="{BB962C8B-B14F-4D97-AF65-F5344CB8AC3E}">
        <p14:creationId xmlns:p14="http://schemas.microsoft.com/office/powerpoint/2010/main" val="3749886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1) RESET – try the same thing again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CAF71A0D-4689-4A8C-8B85-15A3FE5F2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797" y="1485406"/>
            <a:ext cx="4142405" cy="442546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638C2F7-0131-47C3-9781-9BE808A277E5}"/>
              </a:ext>
            </a:extLst>
          </p:cNvPr>
          <p:cNvSpPr/>
          <p:nvPr/>
        </p:nvSpPr>
        <p:spPr>
          <a:xfrm>
            <a:off x="4392891" y="4996206"/>
            <a:ext cx="1027521" cy="376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computer</a:t>
            </a:r>
          </a:p>
        </p:txBody>
      </p:sp>
    </p:spTree>
    <p:extLst>
      <p:ext uri="{BB962C8B-B14F-4D97-AF65-F5344CB8AC3E}">
        <p14:creationId xmlns:p14="http://schemas.microsoft.com/office/powerpoint/2010/main" val="2223104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basics: Why bother?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780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Many bugs are caused by errors in </a:t>
            </a:r>
            <a:r>
              <a:rPr lang="en-US" b="1" dirty="0"/>
              <a:t>data type </a:t>
            </a:r>
            <a:r>
              <a:rPr lang="en-US" dirty="0"/>
              <a:t>or </a:t>
            </a:r>
            <a:r>
              <a:rPr lang="en-US" b="1" dirty="0"/>
              <a:t>data structure</a:t>
            </a:r>
          </a:p>
          <a:p>
            <a:pPr marL="0" indent="0" algn="ctr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>
                <a:solidFill>
                  <a:srgbClr val="31859C"/>
                </a:solidFill>
                <a:latin typeface="Courier"/>
                <a:cs typeface="Courier"/>
              </a:rPr>
              <a:t>x</a:t>
            </a:r>
            <a:r>
              <a:rPr lang="en-US" sz="2400" dirty="0">
                <a:latin typeface="Courier"/>
                <a:cs typeface="Courier"/>
              </a:rPr>
              <a:t> &lt;- “3”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1859C"/>
                </a:solidFill>
                <a:latin typeface="Courier"/>
                <a:cs typeface="Courier"/>
              </a:rPr>
              <a:t>y</a:t>
            </a:r>
            <a:r>
              <a:rPr lang="en-US" sz="2400" dirty="0">
                <a:latin typeface="Courier"/>
                <a:cs typeface="Courier"/>
              </a:rPr>
              <a:t> &lt;- “4”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x + y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Error in x + y : non-numeric argument to binary operator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157851"/>
            <a:ext cx="1344636" cy="695994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45039"/>
            <a:ext cx="1344636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40884"/>
            <a:ext cx="1314672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28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Have you tried turning it off and back on?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ECECDF5-6C46-404C-8589-2B4235014A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8"/>
          <a:stretch/>
        </p:blipFill>
        <p:spPr>
          <a:xfrm>
            <a:off x="504296" y="1445434"/>
            <a:ext cx="8003357" cy="4389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C288DE-6C9E-4B6C-B69A-5E7F92BA6845}"/>
              </a:ext>
            </a:extLst>
          </p:cNvPr>
          <p:cNvSpPr txBox="1"/>
          <p:nvPr/>
        </p:nvSpPr>
        <p:spPr>
          <a:xfrm>
            <a:off x="403538" y="5835186"/>
            <a:ext cx="2111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Jenny Bryan</a:t>
            </a:r>
          </a:p>
        </p:txBody>
      </p:sp>
    </p:spTree>
    <p:extLst>
      <p:ext uri="{BB962C8B-B14F-4D97-AF65-F5344CB8AC3E}">
        <p14:creationId xmlns:p14="http://schemas.microsoft.com/office/powerpoint/2010/main" val="1335420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rm(list = ls()) will not reset your environment!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C288DE-6C9E-4B6C-B69A-5E7F92BA6845}"/>
              </a:ext>
            </a:extLst>
          </p:cNvPr>
          <p:cNvSpPr txBox="1"/>
          <p:nvPr/>
        </p:nvSpPr>
        <p:spPr>
          <a:xfrm>
            <a:off x="460100" y="5703208"/>
            <a:ext cx="2111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Jenny Bryan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033F4-2D28-47FC-97F2-17CFEF29E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01" b="3434"/>
          <a:stretch/>
        </p:blipFill>
        <p:spPr>
          <a:xfrm>
            <a:off x="527901" y="1843768"/>
            <a:ext cx="8088198" cy="391601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E93C779-5906-4ED6-BB46-BE7DC2CD1016}"/>
              </a:ext>
            </a:extLst>
          </p:cNvPr>
          <p:cNvSpPr/>
          <p:nvPr/>
        </p:nvSpPr>
        <p:spPr>
          <a:xfrm>
            <a:off x="6099142" y="2658359"/>
            <a:ext cx="565609" cy="2909004"/>
          </a:xfrm>
          <a:prstGeom prst="ellipse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08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rm(list = ls()) will not reset your environment!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C288DE-6C9E-4B6C-B69A-5E7F92BA6845}"/>
              </a:ext>
            </a:extLst>
          </p:cNvPr>
          <p:cNvSpPr txBox="1"/>
          <p:nvPr/>
        </p:nvSpPr>
        <p:spPr>
          <a:xfrm>
            <a:off x="460100" y="5703208"/>
            <a:ext cx="2111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Jenny Bryan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033F4-2D28-47FC-97F2-17CFEF29E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01" b="3434"/>
          <a:stretch/>
        </p:blipFill>
        <p:spPr>
          <a:xfrm>
            <a:off x="527901" y="1843768"/>
            <a:ext cx="8088198" cy="391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48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R sessions are crops, not houseplants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C288DE-6C9E-4B6C-B69A-5E7F92BA6845}"/>
              </a:ext>
            </a:extLst>
          </p:cNvPr>
          <p:cNvSpPr txBox="1"/>
          <p:nvPr/>
        </p:nvSpPr>
        <p:spPr>
          <a:xfrm>
            <a:off x="460100" y="5703208"/>
            <a:ext cx="2111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Jenny Bryan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7C09B0-A2EB-419C-A078-8EC4875E6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34" b="5738"/>
          <a:stretch/>
        </p:blipFill>
        <p:spPr>
          <a:xfrm>
            <a:off x="0" y="1442303"/>
            <a:ext cx="9144000" cy="426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1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2) REPREX (Minimum </a:t>
            </a:r>
            <a:r>
              <a:rPr lang="en-US" sz="3600" dirty="0">
                <a:solidFill>
                  <a:schemeClr val="accent5"/>
                </a:solidFill>
              </a:rPr>
              <a:t>Repr</a:t>
            </a:r>
            <a:r>
              <a:rPr lang="en-US" sz="3600" dirty="0"/>
              <a:t>oducible </a:t>
            </a:r>
            <a:r>
              <a:rPr lang="en-US" sz="3600" dirty="0">
                <a:solidFill>
                  <a:schemeClr val="accent5"/>
                </a:solidFill>
              </a:rPr>
              <a:t>Ex</a:t>
            </a:r>
            <a:r>
              <a:rPr lang="en-US" sz="3600" dirty="0"/>
              <a:t>ample)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CFB0DDF-CCA7-474E-90E2-4B595E992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47" y="1487838"/>
            <a:ext cx="7684659" cy="43180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476989-2CF2-4D71-9649-D34469D8E4DF}"/>
              </a:ext>
            </a:extLst>
          </p:cNvPr>
          <p:cNvSpPr txBox="1"/>
          <p:nvPr/>
        </p:nvSpPr>
        <p:spPr>
          <a:xfrm>
            <a:off x="692372" y="5805884"/>
            <a:ext cx="2111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Jenny Bryan</a:t>
            </a:r>
          </a:p>
        </p:txBody>
      </p:sp>
    </p:spTree>
    <p:extLst>
      <p:ext uri="{BB962C8B-B14F-4D97-AF65-F5344CB8AC3E}">
        <p14:creationId xmlns:p14="http://schemas.microsoft.com/office/powerpoint/2010/main" val="2584281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What is a reproducible example?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D687965-9709-38BF-B365-317BAA969A5F}"/>
              </a:ext>
            </a:extLst>
          </p:cNvPr>
          <p:cNvSpPr txBox="1"/>
          <p:nvPr/>
        </p:nvSpPr>
        <p:spPr>
          <a:xfrm>
            <a:off x="326572" y="1574800"/>
            <a:ext cx="8396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method of zeroing in on your problem</a:t>
            </a:r>
          </a:p>
        </p:txBody>
      </p:sp>
      <p:pic>
        <p:nvPicPr>
          <p:cNvPr id="17" name="Picture 16" descr="A yellow engine symbol on a black background&#10;&#10;Description automatically generated">
            <a:extLst>
              <a:ext uri="{FF2B5EF4-FFF2-40B4-BE49-F238E27FC236}">
                <a16:creationId xmlns:a16="http://schemas.microsoft.com/office/drawing/2014/main" id="{C060D93A-1771-66B9-9472-EDFA86449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107" y="2332964"/>
            <a:ext cx="2331316" cy="17483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616ABD-8111-A2A6-A231-BE1DD38F7D87}"/>
              </a:ext>
            </a:extLst>
          </p:cNvPr>
          <p:cNvSpPr txBox="1"/>
          <p:nvPr/>
        </p:nvSpPr>
        <p:spPr>
          <a:xfrm>
            <a:off x="4053939" y="2831364"/>
            <a:ext cx="3809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My engine is broken!</a:t>
            </a:r>
          </a:p>
        </p:txBody>
      </p:sp>
      <p:pic>
        <p:nvPicPr>
          <p:cNvPr id="20" name="Picture 19" descr="The engine of a car&#10;&#10;Description automatically generated">
            <a:extLst>
              <a:ext uri="{FF2B5EF4-FFF2-40B4-BE49-F238E27FC236}">
                <a16:creationId xmlns:a16="http://schemas.microsoft.com/office/drawing/2014/main" id="{81C6FF58-6AC3-38E1-A79E-8BC4725C7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107" y="4268060"/>
            <a:ext cx="2331316" cy="15549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3559AA-1582-2C20-A93B-E379534ED3C2}"/>
              </a:ext>
            </a:extLst>
          </p:cNvPr>
          <p:cNvSpPr txBox="1"/>
          <p:nvPr/>
        </p:nvSpPr>
        <p:spPr>
          <a:xfrm>
            <a:off x="4053939" y="4683455"/>
            <a:ext cx="4429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Oh, my gas cap is loose</a:t>
            </a:r>
          </a:p>
        </p:txBody>
      </p:sp>
    </p:spTree>
    <p:extLst>
      <p:ext uri="{BB962C8B-B14F-4D97-AF65-F5344CB8AC3E}">
        <p14:creationId xmlns:p14="http://schemas.microsoft.com/office/powerpoint/2010/main" val="69537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How to make a reproducible example: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547369E-59C9-B6CB-024C-5E63492DE6DD}"/>
              </a:ext>
            </a:extLst>
          </p:cNvPr>
          <p:cNvSpPr txBox="1"/>
          <p:nvPr/>
        </p:nvSpPr>
        <p:spPr>
          <a:xfrm>
            <a:off x="326572" y="1625600"/>
            <a:ext cx="83965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200" dirty="0"/>
              <a:t> </a:t>
            </a:r>
            <a:r>
              <a:rPr lang="en-US" sz="3200" dirty="0">
                <a:solidFill>
                  <a:schemeClr val="accent6"/>
                </a:solidFill>
              </a:rPr>
              <a:t>Minimal: </a:t>
            </a:r>
            <a:r>
              <a:rPr lang="en-US" sz="3200" dirty="0"/>
              <a:t>Use as little code as possible that still produces the same problem</a:t>
            </a:r>
          </a:p>
          <a:p>
            <a:pPr marL="342900" indent="-342900">
              <a:buAutoNum type="arabicParenR"/>
            </a:pPr>
            <a:endParaRPr lang="en-US" sz="3200" dirty="0"/>
          </a:p>
          <a:p>
            <a:pPr marL="342900" indent="-342900">
              <a:buAutoNum type="arabicParenR"/>
            </a:pPr>
            <a:r>
              <a:rPr lang="en-US" sz="3200" dirty="0"/>
              <a:t> </a:t>
            </a:r>
            <a:r>
              <a:rPr lang="en-US" sz="3200" dirty="0">
                <a:solidFill>
                  <a:schemeClr val="accent6"/>
                </a:solidFill>
              </a:rPr>
              <a:t>Complete: </a:t>
            </a:r>
            <a:r>
              <a:rPr lang="en-US" sz="3200" dirty="0"/>
              <a:t>Provide all parts someone else would need to reproduce your problem </a:t>
            </a:r>
          </a:p>
          <a:p>
            <a:pPr marL="342900" indent="-342900">
              <a:buAutoNum type="arabicParenR"/>
            </a:pPr>
            <a:endParaRPr lang="en-US" sz="3200" dirty="0"/>
          </a:p>
          <a:p>
            <a:pPr marL="342900" indent="-342900">
              <a:buAutoNum type="arabicParenR"/>
            </a:pPr>
            <a:r>
              <a:rPr lang="en-US" sz="3200" dirty="0"/>
              <a:t> </a:t>
            </a:r>
            <a:r>
              <a:rPr lang="en-US" sz="3200" dirty="0">
                <a:solidFill>
                  <a:schemeClr val="accent6"/>
                </a:solidFill>
              </a:rPr>
              <a:t>Reproducible: </a:t>
            </a:r>
            <a:r>
              <a:rPr lang="en-US" sz="3200" dirty="0"/>
              <a:t>Test the code to make sure it reproduces the problem</a:t>
            </a:r>
          </a:p>
        </p:txBody>
      </p:sp>
    </p:spTree>
    <p:extLst>
      <p:ext uri="{BB962C8B-B14F-4D97-AF65-F5344CB8AC3E}">
        <p14:creationId xmlns:p14="http://schemas.microsoft.com/office/powerpoint/2010/main" val="335957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476989-2CF2-4D71-9649-D34469D8E4DF}"/>
              </a:ext>
            </a:extLst>
          </p:cNvPr>
          <p:cNvSpPr txBox="1"/>
          <p:nvPr/>
        </p:nvSpPr>
        <p:spPr>
          <a:xfrm>
            <a:off x="0" y="5546200"/>
            <a:ext cx="2111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Jenny Bryan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3CD9D-8656-4E26-91FE-BFA29BA68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88"/>
          <a:stretch/>
        </p:blipFill>
        <p:spPr>
          <a:xfrm>
            <a:off x="0" y="758042"/>
            <a:ext cx="9144000" cy="481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47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Why </a:t>
            </a:r>
            <a:r>
              <a:rPr lang="en-US" sz="3600" dirty="0" err="1"/>
              <a:t>reprex</a:t>
            </a:r>
            <a:r>
              <a:rPr lang="en-US" sz="3600" dirty="0"/>
              <a:t>?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476989-2CF2-4D71-9649-D34469D8E4DF}"/>
              </a:ext>
            </a:extLst>
          </p:cNvPr>
          <p:cNvSpPr txBox="1"/>
          <p:nvPr/>
        </p:nvSpPr>
        <p:spPr>
          <a:xfrm>
            <a:off x="0" y="5979833"/>
            <a:ext cx="2111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Jenny Bryan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52B0A-53C9-4133-B372-EED919F4C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82"/>
          <a:stretch/>
        </p:blipFill>
        <p:spPr>
          <a:xfrm>
            <a:off x="0" y="1167443"/>
            <a:ext cx="9144000" cy="47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98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Too </a:t>
            </a:r>
            <a:r>
              <a:rPr lang="en-US" sz="3600" b="1" dirty="0"/>
              <a:t>little</a:t>
            </a:r>
            <a:r>
              <a:rPr lang="en-US" sz="3600" dirty="0"/>
              <a:t> information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476989-2CF2-4D71-9649-D34469D8E4DF}"/>
              </a:ext>
            </a:extLst>
          </p:cNvPr>
          <p:cNvSpPr txBox="1"/>
          <p:nvPr/>
        </p:nvSpPr>
        <p:spPr>
          <a:xfrm>
            <a:off x="692372" y="6080204"/>
            <a:ext cx="2111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Jenny Bryan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96ABD-5F7C-4E39-8118-BE6AD13BB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955" b="37799"/>
          <a:stretch/>
        </p:blipFill>
        <p:spPr>
          <a:xfrm>
            <a:off x="0" y="1768470"/>
            <a:ext cx="9144000" cy="1142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B18E80-7021-479F-BD08-57631A0694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526" b="37228"/>
          <a:stretch/>
        </p:blipFill>
        <p:spPr>
          <a:xfrm>
            <a:off x="0" y="3257211"/>
            <a:ext cx="9144000" cy="1142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EA8B56-DCBD-4C0A-9F39-8F37A9DCA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525" b="35578"/>
          <a:stretch/>
        </p:blipFill>
        <p:spPr>
          <a:xfrm>
            <a:off x="0" y="4766116"/>
            <a:ext cx="9144000" cy="12278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7DAD76-AA1E-5CFC-5500-227788EA5BB5}"/>
              </a:ext>
            </a:extLst>
          </p:cNvPr>
          <p:cNvSpPr txBox="1"/>
          <p:nvPr/>
        </p:nvSpPr>
        <p:spPr>
          <a:xfrm>
            <a:off x="2753557" y="1372393"/>
            <a:ext cx="354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Missing a package (praise)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496F8-6311-78DF-2855-D416AE4144FA}"/>
              </a:ext>
            </a:extLst>
          </p:cNvPr>
          <p:cNvSpPr txBox="1"/>
          <p:nvPr/>
        </p:nvSpPr>
        <p:spPr>
          <a:xfrm>
            <a:off x="2753556" y="2919638"/>
            <a:ext cx="354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Missing an object (template)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2A64A0-D059-782C-6C20-35FABF877E63}"/>
              </a:ext>
            </a:extLst>
          </p:cNvPr>
          <p:cNvSpPr txBox="1"/>
          <p:nvPr/>
        </p:nvSpPr>
        <p:spPr>
          <a:xfrm>
            <a:off x="2753555" y="4392157"/>
            <a:ext cx="354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Everything we need!</a:t>
            </a:r>
          </a:p>
        </p:txBody>
      </p:sp>
    </p:spTree>
    <p:extLst>
      <p:ext uri="{BB962C8B-B14F-4D97-AF65-F5344CB8AC3E}">
        <p14:creationId xmlns:p14="http://schemas.microsoft.com/office/powerpoint/2010/main" val="247530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data </a:t>
            </a:r>
            <a:r>
              <a:rPr lang="en-US" u="sng" dirty="0"/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914"/>
            <a:ext cx="8229600" cy="12482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Also known as “scalar” or “primitive” </a:t>
            </a:r>
            <a:r>
              <a:rPr lang="mr-IN" dirty="0"/>
              <a:t>–</a:t>
            </a:r>
            <a:r>
              <a:rPr lang="en-US" dirty="0"/>
              <a:t> holds a single value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157851"/>
            <a:ext cx="1344636" cy="695994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45039"/>
            <a:ext cx="1344636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40884"/>
            <a:ext cx="1314672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891954"/>
              </p:ext>
            </p:extLst>
          </p:nvPr>
        </p:nvGraphicFramePr>
        <p:xfrm>
          <a:off x="798286" y="2685143"/>
          <a:ext cx="7547428" cy="31089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773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3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ource Sans Pro"/>
                          <a:cs typeface="Source Sans Pro"/>
                        </a:rPr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Source Sans Pro"/>
                          <a:cs typeface="Source Sans Pro"/>
                        </a:rPr>
                        <a:t>“abc123”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Source Sans Pro"/>
                          <a:cs typeface="Source Sans Pro"/>
                        </a:rPr>
                        <a:t>Numeric (double, float)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dirty="0">
                          <a:latin typeface="Source Sans Pro"/>
                          <a:cs typeface="Source Sans Pro"/>
                        </a:rPr>
                        <a:t>123.97</a:t>
                      </a:r>
                      <a:endParaRPr lang="en-US" sz="2800" dirty="0">
                        <a:latin typeface="Source Sans Pro"/>
                        <a:cs typeface="Source 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Source Sans Pro"/>
                          <a:cs typeface="Source Sans Pro"/>
                        </a:rPr>
                        <a:t>logical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ource Sans Pro"/>
                          <a:cs typeface="Source Sans Pro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Source Sans Pro"/>
                          <a:cs typeface="Source Sans Pro"/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ource Sans Pro"/>
                          <a:cs typeface="Source Sans Pro"/>
                        </a:rPr>
                        <a:t>123L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Source Sans Pro"/>
                          <a:cs typeface="Source Sans Pro"/>
                        </a:rPr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ource Sans Pro"/>
                          <a:cs typeface="Source Sans Pro"/>
                        </a:rPr>
                        <a:t>1+4i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98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Source Sans Pro"/>
                          <a:cs typeface="Source Sans Pro"/>
                        </a:rPr>
                        <a:t>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ource Sans Pro"/>
                          <a:cs typeface="Source Sans Pro"/>
                        </a:rPr>
                        <a:t>0x28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98286" y="4771571"/>
            <a:ext cx="7547428" cy="1022531"/>
          </a:xfrm>
          <a:prstGeom prst="rect">
            <a:avLst/>
          </a:prstGeom>
          <a:solidFill>
            <a:srgbClr val="FFFFFF">
              <a:alpha val="8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2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Too </a:t>
            </a:r>
            <a:r>
              <a:rPr lang="en-US" sz="3600" b="1" dirty="0"/>
              <a:t>much</a:t>
            </a:r>
            <a:r>
              <a:rPr lang="en-US" sz="3600" dirty="0"/>
              <a:t> information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476989-2CF2-4D71-9649-D34469D8E4DF}"/>
              </a:ext>
            </a:extLst>
          </p:cNvPr>
          <p:cNvSpPr txBox="1"/>
          <p:nvPr/>
        </p:nvSpPr>
        <p:spPr>
          <a:xfrm>
            <a:off x="54429" y="6026406"/>
            <a:ext cx="2111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Jenny Bryan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8E756-BB7D-465C-B8BB-75EEE5D95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39"/>
          <a:stretch/>
        </p:blipFill>
        <p:spPr>
          <a:xfrm>
            <a:off x="0" y="1080493"/>
            <a:ext cx="9144000" cy="49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26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Too </a:t>
            </a:r>
            <a:r>
              <a:rPr lang="en-US" sz="3600" b="1" dirty="0"/>
              <a:t>much</a:t>
            </a:r>
            <a:r>
              <a:rPr lang="en-US" sz="3600" dirty="0"/>
              <a:t> information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476989-2CF2-4D71-9649-D34469D8E4DF}"/>
              </a:ext>
            </a:extLst>
          </p:cNvPr>
          <p:cNvSpPr txBox="1"/>
          <p:nvPr/>
        </p:nvSpPr>
        <p:spPr>
          <a:xfrm>
            <a:off x="54429" y="6026406"/>
            <a:ext cx="2111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Jenny Bryan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6344AA-A187-4B97-854F-3A47E6B64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36"/>
          <a:stretch/>
        </p:blipFill>
        <p:spPr>
          <a:xfrm>
            <a:off x="0" y="1092518"/>
            <a:ext cx="9144000" cy="495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45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Just right!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476989-2CF2-4D71-9649-D34469D8E4DF}"/>
              </a:ext>
            </a:extLst>
          </p:cNvPr>
          <p:cNvSpPr txBox="1"/>
          <p:nvPr/>
        </p:nvSpPr>
        <p:spPr>
          <a:xfrm>
            <a:off x="54429" y="5856723"/>
            <a:ext cx="2111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Jenny Bryan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21463-B72B-40E6-AA57-35CB607ED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11"/>
          <a:stretch/>
        </p:blipFill>
        <p:spPr>
          <a:xfrm>
            <a:off x="0" y="1491423"/>
            <a:ext cx="9144000" cy="437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154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#Exercise 3: Make your own </a:t>
            </a:r>
            <a:r>
              <a:rPr lang="en-US" sz="3600" dirty="0" err="1"/>
              <a:t>reprex</a:t>
            </a:r>
            <a:endParaRPr lang="en-US" sz="3600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6820B9-1A70-4916-A657-C4DF68E10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3437"/>
            <a:ext cx="9144000" cy="378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57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3) DEBUG – if you’re using functions </a:t>
            </a:r>
            <a:br>
              <a:rPr lang="en-US" sz="3600" dirty="0"/>
            </a:br>
            <a:r>
              <a:rPr lang="en-US" sz="3600" dirty="0"/>
              <a:t>from a library, start at the documentation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A1F00E2-B415-45B0-A1D1-098AEBDA85DA}"/>
              </a:ext>
            </a:extLst>
          </p:cNvPr>
          <p:cNvSpPr txBox="1"/>
          <p:nvPr/>
        </p:nvSpPr>
        <p:spPr>
          <a:xfrm>
            <a:off x="248575" y="1491449"/>
            <a:ext cx="880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  <a:r>
              <a:rPr lang="en-US" sz="2800" dirty="0" err="1"/>
              <a:t>MakeDiploidFSTMat</a:t>
            </a:r>
            <a:r>
              <a:rPr lang="en-US" sz="2800" dirty="0"/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BFFE0-9205-4F23-AF37-E37E29AFBE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871"/>
          <a:stretch/>
        </p:blipFill>
        <p:spPr>
          <a:xfrm>
            <a:off x="1565649" y="2085692"/>
            <a:ext cx="6012701" cy="1651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4DC5C0-7B02-4E8D-BD29-18EB5A0B7EB7}"/>
              </a:ext>
            </a:extLst>
          </p:cNvPr>
          <p:cNvSpPr txBox="1"/>
          <p:nvPr/>
        </p:nvSpPr>
        <p:spPr>
          <a:xfrm>
            <a:off x="326572" y="4039893"/>
            <a:ext cx="880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browseVignettes</a:t>
            </a:r>
            <a:r>
              <a:rPr lang="en-US" sz="2800" dirty="0"/>
              <a:t>(</a:t>
            </a:r>
            <a:r>
              <a:rPr lang="en-US" sz="2800" dirty="0" err="1"/>
              <a:t>OutFLANK</a:t>
            </a:r>
            <a:r>
              <a:rPr lang="en-US" sz="28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BB6C19-DDD6-42FC-A06B-8357ADB8D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" y="4785818"/>
            <a:ext cx="9144000" cy="63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25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R has built-in debugging tools!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37A650B-5D8B-4E66-B0FD-599E58F4B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03"/>
          <a:stretch/>
        </p:blipFill>
        <p:spPr>
          <a:xfrm>
            <a:off x="16722" y="1352174"/>
            <a:ext cx="9144000" cy="44134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778DC-EA5A-4CA6-B5CA-923D41BB6A7A}"/>
              </a:ext>
            </a:extLst>
          </p:cNvPr>
          <p:cNvSpPr txBox="1"/>
          <p:nvPr/>
        </p:nvSpPr>
        <p:spPr>
          <a:xfrm>
            <a:off x="0" y="5801313"/>
            <a:ext cx="21116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Jenny Bryan</a:t>
            </a:r>
          </a:p>
        </p:txBody>
      </p:sp>
    </p:spTree>
    <p:extLst>
      <p:ext uri="{BB962C8B-B14F-4D97-AF65-F5344CB8AC3E}">
        <p14:creationId xmlns:p14="http://schemas.microsoft.com/office/powerpoint/2010/main" val="2701039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42A5279-C9C7-4719-B2B1-413056A84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#Exercise 4: Using traceback() to explore an error</a:t>
            </a:r>
          </a:p>
        </p:txBody>
      </p:sp>
    </p:spTree>
    <p:extLst>
      <p:ext uri="{BB962C8B-B14F-4D97-AF65-F5344CB8AC3E}">
        <p14:creationId xmlns:p14="http://schemas.microsoft.com/office/powerpoint/2010/main" val="1900707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Sometimes, debugging = advanced googling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E060587-FA49-4939-826B-9802CB9AC235}"/>
              </a:ext>
            </a:extLst>
          </p:cNvPr>
          <p:cNvSpPr txBox="1"/>
          <p:nvPr/>
        </p:nvSpPr>
        <p:spPr>
          <a:xfrm>
            <a:off x="589280" y="1574800"/>
            <a:ext cx="7884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If all else fails, take it to the Internet! Have other people had this problem?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42A35-58F1-4E4F-BE48-0584D378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0545"/>
            <a:ext cx="9144000" cy="801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09BD1-AF96-42FF-977E-8B85F6D0E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10615"/>
            <a:ext cx="9144000" cy="794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B2F0A-23D8-4F8B-B58D-96ED775D4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35219"/>
            <a:ext cx="9144000" cy="75578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84A74FDF-19C3-48A7-A2F9-796AC6F17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9600" y="2854317"/>
            <a:ext cx="914400" cy="914400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39EC750A-ADD6-4594-B0F8-D1D010A5AF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886" y="3837966"/>
            <a:ext cx="914400" cy="914400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53093085-6EA0-47FD-B916-B646B0B0CE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29600" y="4855909"/>
            <a:ext cx="914400" cy="9144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97A788C-DDB6-4BB6-9ADF-129B90BD0A03}"/>
              </a:ext>
            </a:extLst>
          </p:cNvPr>
          <p:cNvSpPr/>
          <p:nvPr/>
        </p:nvSpPr>
        <p:spPr>
          <a:xfrm>
            <a:off x="1695635" y="5175682"/>
            <a:ext cx="230819" cy="319596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99BFB7-D8B6-49E4-9C2F-E0EA30B1B18B}"/>
              </a:ext>
            </a:extLst>
          </p:cNvPr>
          <p:cNvSpPr/>
          <p:nvPr/>
        </p:nvSpPr>
        <p:spPr>
          <a:xfrm>
            <a:off x="1945688" y="5175682"/>
            <a:ext cx="593326" cy="319596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D1027F-0A49-497C-84AD-33983C54980E}"/>
              </a:ext>
            </a:extLst>
          </p:cNvPr>
          <p:cNvSpPr/>
          <p:nvPr/>
        </p:nvSpPr>
        <p:spPr>
          <a:xfrm>
            <a:off x="2571753" y="5175682"/>
            <a:ext cx="1050335" cy="319596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8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A quick note about ChatGPT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BC1B653-F9B8-4D88-B746-5DE77034547E}"/>
              </a:ext>
            </a:extLst>
          </p:cNvPr>
          <p:cNvSpPr txBox="1"/>
          <p:nvPr/>
        </p:nvSpPr>
        <p:spPr>
          <a:xfrm>
            <a:off x="326572" y="4254837"/>
            <a:ext cx="83965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I won’t tell you not to use it, but:</a:t>
            </a:r>
          </a:p>
          <a:p>
            <a:pPr algn="ctr"/>
            <a:endParaRPr lang="en-US" sz="2200" dirty="0"/>
          </a:p>
          <a:p>
            <a:r>
              <a:rPr lang="en-US" sz="2200" dirty="0"/>
              <a:t>Remember that it’s a chatbot – regurgitates google searches</a:t>
            </a:r>
          </a:p>
          <a:p>
            <a:r>
              <a:rPr lang="en-US" sz="2200" dirty="0"/>
              <a:t>It’s more useful for “dumb”/easy bugs</a:t>
            </a:r>
          </a:p>
          <a:p>
            <a:r>
              <a:rPr lang="en-US" sz="2200" dirty="0"/>
              <a:t>Don’t use it as a crutch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24AAAB-78C3-57C2-7A45-D4C17D660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085" y="1528576"/>
            <a:ext cx="5063829" cy="262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076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Don’t get cocky – save your solutions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509868-F708-43B8-96C7-3EEDADB54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0267"/>
            <a:ext cx="9144000" cy="3149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B8E0D9-850C-45F5-BD76-3433598D1CAC}"/>
              </a:ext>
            </a:extLst>
          </p:cNvPr>
          <p:cNvSpPr txBox="1"/>
          <p:nvPr/>
        </p:nvSpPr>
        <p:spPr>
          <a:xfrm>
            <a:off x="326572" y="4927107"/>
            <a:ext cx="8488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If you hit an error, write it down</a:t>
            </a:r>
          </a:p>
          <a:p>
            <a:pPr algn="ctr"/>
            <a:r>
              <a:rPr lang="en-US" sz="2400" dirty="0"/>
              <a:t>If you find a solution to your error, write it down</a:t>
            </a:r>
          </a:p>
        </p:txBody>
      </p:sp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F7018BA8-2680-4D84-9BEB-6954202F4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6202" y="26877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9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data </a:t>
            </a:r>
            <a:r>
              <a:rPr lang="en-US" u="sng" dirty="0"/>
              <a:t>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914"/>
            <a:ext cx="8229600" cy="12482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Hold more than one value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157851"/>
            <a:ext cx="1344636" cy="695994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45039"/>
            <a:ext cx="1344636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40884"/>
            <a:ext cx="1314672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497" t="45771" r="67832" b="14053"/>
          <a:stretch/>
        </p:blipFill>
        <p:spPr>
          <a:xfrm>
            <a:off x="7853854" y="3199809"/>
            <a:ext cx="1237343" cy="14976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9" y="2157127"/>
            <a:ext cx="7744935" cy="37157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72635" y="5862668"/>
            <a:ext cx="211907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SATYAJIT MAITRA, </a:t>
            </a:r>
            <a:r>
              <a:rPr lang="en-US" sz="1000" dirty="0" err="1"/>
              <a:t>Jonatan</a:t>
            </a:r>
            <a:r>
              <a:rPr lang="en-US" sz="1000" dirty="0"/>
              <a:t> </a:t>
            </a:r>
            <a:r>
              <a:rPr lang="en-US" sz="1000" dirty="0" err="1"/>
              <a:t>Lindh</a:t>
            </a:r>
            <a:endParaRPr lang="en-US" sz="1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8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Ask for help early and often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126164"/>
            <a:ext cx="1414633" cy="713693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BC1B653-F9B8-4D88-B746-5DE77034547E}"/>
              </a:ext>
            </a:extLst>
          </p:cNvPr>
          <p:cNvSpPr txBox="1"/>
          <p:nvPr/>
        </p:nvSpPr>
        <p:spPr>
          <a:xfrm>
            <a:off x="326572" y="2067684"/>
            <a:ext cx="839651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you’ve already googled and checked the relevant </a:t>
            </a:r>
            <a:r>
              <a:rPr lang="en-US" sz="2800" dirty="0" err="1"/>
              <a:t>Github</a:t>
            </a:r>
            <a:r>
              <a:rPr lang="en-US" sz="2800" dirty="0"/>
              <a:t> Issues page, just ask!</a:t>
            </a:r>
          </a:p>
          <a:p>
            <a:endParaRPr lang="en-US" sz="2200" dirty="0"/>
          </a:p>
          <a:p>
            <a:pPr marL="457200" indent="-457200">
              <a:buAutoNum type="arabicParenR"/>
            </a:pPr>
            <a:r>
              <a:rPr lang="en-US" sz="2200" dirty="0"/>
              <a:t>Ask </a:t>
            </a:r>
            <a:r>
              <a:rPr lang="en-US" sz="2200" dirty="0" err="1"/>
              <a:t>StackOverflow</a:t>
            </a:r>
            <a:r>
              <a:rPr lang="en-US" sz="2200" dirty="0"/>
              <a:t> – include </a:t>
            </a:r>
            <a:r>
              <a:rPr lang="en-US" sz="2200" dirty="0" err="1"/>
              <a:t>reprex</a:t>
            </a:r>
            <a:r>
              <a:rPr lang="en-US" sz="2200" dirty="0"/>
              <a:t> and </a:t>
            </a:r>
            <a:r>
              <a:rPr lang="en-US" sz="2200" dirty="0" err="1"/>
              <a:t>sessionInfo</a:t>
            </a:r>
            <a:r>
              <a:rPr lang="en-US" sz="2200" dirty="0"/>
              <a:t>() if needed</a:t>
            </a:r>
          </a:p>
          <a:p>
            <a:pPr marL="457200" indent="-457200">
              <a:buAutoNum type="arabicParenR"/>
            </a:pPr>
            <a:endParaRPr lang="en-US" sz="2200" dirty="0">
              <a:solidFill>
                <a:schemeClr val="accent5"/>
              </a:solidFill>
            </a:endParaRPr>
          </a:p>
          <a:p>
            <a:pPr marL="457200" indent="-457200">
              <a:buAutoNum type="arabicParenR"/>
            </a:pPr>
            <a:r>
              <a:rPr lang="en-US" sz="2200" dirty="0"/>
              <a:t>If the software/library has a Google Group or similar, ask there</a:t>
            </a:r>
          </a:p>
          <a:p>
            <a:pPr marL="457200" indent="-457200">
              <a:buAutoNum type="arabicParenR"/>
            </a:pPr>
            <a:endParaRPr lang="en-US" sz="2200" dirty="0">
              <a:solidFill>
                <a:schemeClr val="accent5"/>
              </a:solidFill>
            </a:endParaRPr>
          </a:p>
          <a:p>
            <a:pPr marL="457200" indent="-457200">
              <a:buAutoNum type="arabicParenR"/>
            </a:pPr>
            <a:r>
              <a:rPr lang="en-US" sz="2200" dirty="0"/>
              <a:t>Reach out to the software/library developer (often on GitHub)</a:t>
            </a:r>
          </a:p>
        </p:txBody>
      </p:sp>
    </p:spTree>
    <p:extLst>
      <p:ext uri="{BB962C8B-B14F-4D97-AF65-F5344CB8AC3E}">
        <p14:creationId xmlns:p14="http://schemas.microsoft.com/office/powerpoint/2010/main" val="28285139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QUICK tips for problem solving in BASH / Unix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12908"/>
            <a:ext cx="1414633" cy="526949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126165"/>
            <a:ext cx="1923143" cy="712888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pic>
        <p:nvPicPr>
          <p:cNvPr id="15" name="Picture 14" descr="A picture containing sunset, sky&#10;&#10;Description automatically generated">
            <a:extLst>
              <a:ext uri="{FF2B5EF4-FFF2-40B4-BE49-F238E27FC236}">
                <a16:creationId xmlns:a16="http://schemas.microsoft.com/office/drawing/2014/main" id="{98E4A94B-A766-4C1E-9EC9-134A089C2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509" y="367866"/>
            <a:ext cx="6676008" cy="375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16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It’s all about finding the (shell) path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12908"/>
            <a:ext cx="1414633" cy="526949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126165"/>
            <a:ext cx="1923143" cy="712888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EADA169D-1F68-4B75-8240-2A03D53CB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55" y="1394291"/>
            <a:ext cx="8194089" cy="4603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FE863D-8C3C-4F11-8689-EDB3DBB6C0CC}"/>
              </a:ext>
            </a:extLst>
          </p:cNvPr>
          <p:cNvSpPr txBox="1"/>
          <p:nvPr/>
        </p:nvSpPr>
        <p:spPr>
          <a:xfrm rot="16200000">
            <a:off x="-1068583" y="4518206"/>
            <a:ext cx="28408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medium.com/@</a:t>
            </a:r>
            <a:r>
              <a:rPr lang="en-US" sz="1000" dirty="0" err="1"/>
              <a:t>jalendport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CB757-5531-4064-BB25-A21336ACB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6" y="1451473"/>
            <a:ext cx="7286625" cy="1504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C3306C-82E0-41C8-887E-3DE76E248477}"/>
              </a:ext>
            </a:extLst>
          </p:cNvPr>
          <p:cNvSpPr txBox="1"/>
          <p:nvPr/>
        </p:nvSpPr>
        <p:spPr>
          <a:xfrm>
            <a:off x="4403324" y="5228948"/>
            <a:ext cx="1793290" cy="54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7122DB-1A06-41F7-AF06-0BF2646B723B}"/>
              </a:ext>
            </a:extLst>
          </p:cNvPr>
          <p:cNvSpPr txBox="1"/>
          <p:nvPr/>
        </p:nvSpPr>
        <p:spPr>
          <a:xfrm>
            <a:off x="4571998" y="5249237"/>
            <a:ext cx="162461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&gt; </a:t>
            </a:r>
            <a:r>
              <a:rPr lang="en-US" sz="3200" dirty="0" err="1"/>
              <a:t>fastqc</a:t>
            </a:r>
            <a:endParaRPr 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0EED86-22C1-4228-B35C-AD0AA4B86CAE}"/>
              </a:ext>
            </a:extLst>
          </p:cNvPr>
          <p:cNvSpPr txBox="1"/>
          <p:nvPr/>
        </p:nvSpPr>
        <p:spPr>
          <a:xfrm>
            <a:off x="4261191" y="3015642"/>
            <a:ext cx="364576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/</a:t>
            </a:r>
            <a:r>
              <a:rPr lang="en-US" sz="3200" dirty="0" err="1"/>
              <a:t>usr</a:t>
            </a:r>
            <a:r>
              <a:rPr lang="en-US" sz="3200" dirty="0"/>
              <a:t>/local/bin/</a:t>
            </a:r>
            <a:r>
              <a:rPr lang="en-US" sz="3200" dirty="0" err="1"/>
              <a:t>fastqc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3471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4800" dirty="0"/>
              <a:t>What’s normally in your PATH?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12908"/>
            <a:ext cx="1414633" cy="526949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126165"/>
            <a:ext cx="1923143" cy="712888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F2F3D22-9C7C-476B-AC05-AD11CC1468A1}"/>
              </a:ext>
            </a:extLst>
          </p:cNvPr>
          <p:cNvSpPr txBox="1"/>
          <p:nvPr/>
        </p:nvSpPr>
        <p:spPr>
          <a:xfrm>
            <a:off x="326572" y="1509204"/>
            <a:ext cx="33487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/bin/</a:t>
            </a:r>
          </a:p>
          <a:p>
            <a:pPr algn="ctr"/>
            <a:r>
              <a:rPr lang="en-US" sz="2400" dirty="0"/>
              <a:t>/</a:t>
            </a:r>
            <a:r>
              <a:rPr lang="en-US" sz="2400" dirty="0" err="1"/>
              <a:t>sbin</a:t>
            </a:r>
            <a:r>
              <a:rPr lang="en-US" sz="2400" dirty="0"/>
              <a:t>/</a:t>
            </a:r>
          </a:p>
          <a:p>
            <a:pPr algn="ctr"/>
            <a:r>
              <a:rPr lang="en-US" sz="2400" dirty="0"/>
              <a:t>/</a:t>
            </a:r>
            <a:r>
              <a:rPr lang="en-US" sz="2400" dirty="0" err="1"/>
              <a:t>usr</a:t>
            </a:r>
            <a:r>
              <a:rPr lang="en-US" sz="2400" dirty="0"/>
              <a:t>/bin/</a:t>
            </a:r>
          </a:p>
          <a:p>
            <a:pPr algn="ctr"/>
            <a:r>
              <a:rPr lang="en-US" sz="2400" dirty="0"/>
              <a:t>/</a:t>
            </a:r>
            <a:r>
              <a:rPr lang="en-US" sz="2400" dirty="0" err="1"/>
              <a:t>usr</a:t>
            </a:r>
            <a:r>
              <a:rPr lang="en-US" sz="2400" dirty="0"/>
              <a:t>/</a:t>
            </a:r>
            <a:r>
              <a:rPr lang="en-US" sz="2400" dirty="0" err="1"/>
              <a:t>sbin</a:t>
            </a:r>
            <a:r>
              <a:rPr lang="en-US" sz="2400" dirty="0"/>
              <a:t>/</a:t>
            </a:r>
          </a:p>
          <a:p>
            <a:pPr algn="ctr"/>
            <a:r>
              <a:rPr lang="en-US" sz="2400" dirty="0"/>
              <a:t>/</a:t>
            </a:r>
            <a:r>
              <a:rPr lang="en-US" sz="2400" dirty="0" err="1"/>
              <a:t>usr</a:t>
            </a:r>
            <a:r>
              <a:rPr lang="en-US" sz="2400" dirty="0"/>
              <a:t>/local/bin/</a:t>
            </a:r>
          </a:p>
          <a:p>
            <a:pPr algn="ctr"/>
            <a:r>
              <a:rPr lang="en-US" sz="2400" dirty="0"/>
              <a:t>/</a:t>
            </a:r>
            <a:r>
              <a:rPr lang="en-US" sz="2400" dirty="0" err="1"/>
              <a:t>usr</a:t>
            </a:r>
            <a:r>
              <a:rPr lang="en-US" sz="2400" dirty="0"/>
              <a:t>/local/</a:t>
            </a:r>
            <a:r>
              <a:rPr lang="en-US" sz="2400" dirty="0" err="1"/>
              <a:t>sbin</a:t>
            </a:r>
            <a:r>
              <a:rPr lang="en-US" sz="2400" dirty="0"/>
              <a:t>/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2AAF26-6C3C-4191-BAC2-65CF2D63881D}"/>
              </a:ext>
            </a:extLst>
          </p:cNvPr>
          <p:cNvCxnSpPr>
            <a:cxnSpLocks/>
            <a:stCxn id="3" idx="3"/>
            <a:endCxn id="19" idx="1"/>
          </p:cNvCxnSpPr>
          <p:nvPr/>
        </p:nvCxnSpPr>
        <p:spPr>
          <a:xfrm>
            <a:off x="3675355" y="2663366"/>
            <a:ext cx="1528439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CDE86F-82AA-4F34-A51B-B59C2D0995E4}"/>
              </a:ext>
            </a:extLst>
          </p:cNvPr>
          <p:cNvSpPr txBox="1"/>
          <p:nvPr/>
        </p:nvSpPr>
        <p:spPr>
          <a:xfrm>
            <a:off x="5203794" y="2247867"/>
            <a:ext cx="3348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Executable files are all over our computer!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AD62F3-6305-406A-B76E-F1EEC52D417A}"/>
              </a:ext>
            </a:extLst>
          </p:cNvPr>
          <p:cNvSpPr txBox="1"/>
          <p:nvPr/>
        </p:nvSpPr>
        <p:spPr>
          <a:xfrm>
            <a:off x="1708951" y="4345664"/>
            <a:ext cx="57260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command </a:t>
            </a:r>
            <a:r>
              <a:rPr lang="en-US" sz="3200" dirty="0">
                <a:solidFill>
                  <a:schemeClr val="accent5"/>
                </a:solidFill>
                <a:latin typeface="Courier"/>
              </a:rPr>
              <a:t>echo $PATH </a:t>
            </a:r>
            <a:r>
              <a:rPr lang="en-US" sz="3200" dirty="0"/>
              <a:t>shows us what’s currently there</a:t>
            </a:r>
          </a:p>
        </p:txBody>
      </p:sp>
    </p:spTree>
    <p:extLst>
      <p:ext uri="{BB962C8B-B14F-4D97-AF65-F5344CB8AC3E}">
        <p14:creationId xmlns:p14="http://schemas.microsoft.com/office/powerpoint/2010/main" val="30341987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5400" dirty="0"/>
              <a:t>What can go wrong?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12908"/>
            <a:ext cx="1414633" cy="526949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126165"/>
            <a:ext cx="1923143" cy="712888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6D5B306-28A2-4F99-AAF3-1BE245D88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76" y="1436852"/>
            <a:ext cx="6814648" cy="45430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EAF511-7587-4930-9311-A14AC1A0FB55}"/>
              </a:ext>
            </a:extLst>
          </p:cNvPr>
          <p:cNvSpPr/>
          <p:nvPr/>
        </p:nvSpPr>
        <p:spPr>
          <a:xfrm>
            <a:off x="1164676" y="1917577"/>
            <a:ext cx="6814648" cy="131389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Multiple installations – PATH checks directories in the order they are listed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1D1F0B-4FEC-4E79-AB4D-2515FDB6C6F7}"/>
              </a:ext>
            </a:extLst>
          </p:cNvPr>
          <p:cNvSpPr/>
          <p:nvPr/>
        </p:nvSpPr>
        <p:spPr>
          <a:xfrm>
            <a:off x="1164676" y="3734168"/>
            <a:ext cx="6814648" cy="131389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If you have programs installed in weird places, PATH doesn’t know about them</a:t>
            </a:r>
          </a:p>
        </p:txBody>
      </p:sp>
    </p:spTree>
    <p:extLst>
      <p:ext uri="{BB962C8B-B14F-4D97-AF65-F5344CB8AC3E}">
        <p14:creationId xmlns:p14="http://schemas.microsoft.com/office/powerpoint/2010/main" val="52899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5400" dirty="0"/>
              <a:t>What can we do about it?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12908"/>
            <a:ext cx="1414633" cy="526949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126165"/>
            <a:ext cx="1923143" cy="712888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ign in the middle of a forest&#10;&#10;Description automatically generated">
            <a:extLst>
              <a:ext uri="{FF2B5EF4-FFF2-40B4-BE49-F238E27FC236}">
                <a16:creationId xmlns:a16="http://schemas.microsoft.com/office/drawing/2014/main" id="{89EFD2CC-0B45-4873-AF28-2C0A2EFD1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29" y="1489653"/>
            <a:ext cx="6622741" cy="44086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BB0062-6E93-4CA5-AEF8-6E0B705D3551}"/>
              </a:ext>
            </a:extLst>
          </p:cNvPr>
          <p:cNvSpPr/>
          <p:nvPr/>
        </p:nvSpPr>
        <p:spPr>
          <a:xfrm>
            <a:off x="326572" y="1605716"/>
            <a:ext cx="8396514" cy="9725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Always check where programs are being installed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BA5B72-F45F-4211-B698-353925E16A08}"/>
              </a:ext>
            </a:extLst>
          </p:cNvPr>
          <p:cNvSpPr/>
          <p:nvPr/>
        </p:nvSpPr>
        <p:spPr>
          <a:xfrm>
            <a:off x="326572" y="3010123"/>
            <a:ext cx="8396514" cy="9725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Do your best to avoid multiple installations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563FAB-2C78-4A29-9A75-3CAEF01B42C8}"/>
              </a:ext>
            </a:extLst>
          </p:cNvPr>
          <p:cNvSpPr/>
          <p:nvPr/>
        </p:nvSpPr>
        <p:spPr>
          <a:xfrm>
            <a:off x="326572" y="4414530"/>
            <a:ext cx="8396514" cy="9725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If you need to, add to PATH or create aliases</a:t>
            </a:r>
          </a:p>
        </p:txBody>
      </p:sp>
    </p:spTree>
    <p:extLst>
      <p:ext uri="{BB962C8B-B14F-4D97-AF65-F5344CB8AC3E}">
        <p14:creationId xmlns:p14="http://schemas.microsoft.com/office/powerpoint/2010/main" val="268285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Two methods for getting our computer to recognize weird installs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12908"/>
            <a:ext cx="1414633" cy="526949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126165"/>
            <a:ext cx="1923143" cy="712888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AD43DD3-4D55-4D65-A4A2-E21A0AF8DD71}"/>
              </a:ext>
            </a:extLst>
          </p:cNvPr>
          <p:cNvSpPr txBox="1"/>
          <p:nvPr/>
        </p:nvSpPr>
        <p:spPr>
          <a:xfrm>
            <a:off x="399495" y="1571348"/>
            <a:ext cx="874450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dirty="0"/>
              <a:t>Add to PATH:</a:t>
            </a:r>
          </a:p>
          <a:p>
            <a:endParaRPr lang="en-US" sz="2400" dirty="0"/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export PATH=$PATH:</a:t>
            </a:r>
            <a:r>
              <a:rPr lang="en-US" sz="2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~/Library/Python/2.7/bin/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export PATH=</a:t>
            </a:r>
            <a:r>
              <a:rPr lang="en-US" sz="24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~/Library/Python/2.7/bin/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:$PATH</a:t>
            </a:r>
            <a:endParaRPr lang="en-US" sz="24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dirty="0"/>
          </a:p>
          <a:p>
            <a:r>
              <a:rPr lang="en-US" sz="2800" dirty="0"/>
              <a:t>2) Set up an alias:</a:t>
            </a:r>
          </a:p>
          <a:p>
            <a:endParaRPr lang="en-US" sz="2400" dirty="0"/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couchapp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20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~/Library/Python/2.7/bin/</a:t>
            </a:r>
            <a:r>
              <a:rPr lang="en-US" sz="20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couchapp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1552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My changes went away!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12908"/>
            <a:ext cx="1414633" cy="526949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126165"/>
            <a:ext cx="1923143" cy="712888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432B41A-E765-4EF0-8602-9FE2E4229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34" r="50000" b="5738"/>
          <a:stretch/>
        </p:blipFill>
        <p:spPr>
          <a:xfrm>
            <a:off x="326572" y="2177344"/>
            <a:ext cx="3304396" cy="3079552"/>
          </a:xfrm>
          <a:prstGeom prst="rect">
            <a:avLst/>
          </a:prstGeom>
        </p:spPr>
      </p:pic>
      <p:pic>
        <p:nvPicPr>
          <p:cNvPr id="5" name="Picture 4" descr="A close up of a dry grass field&#10;&#10;Description automatically generated">
            <a:extLst>
              <a:ext uri="{FF2B5EF4-FFF2-40B4-BE49-F238E27FC236}">
                <a16:creationId xmlns:a16="http://schemas.microsoft.com/office/drawing/2014/main" id="{D14EC300-D484-4747-AEE3-2071D7B10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053" y="2177343"/>
            <a:ext cx="4619316" cy="30795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8B6F66-C072-4AD8-BE62-809D0ADA77F8}"/>
              </a:ext>
            </a:extLst>
          </p:cNvPr>
          <p:cNvSpPr/>
          <p:nvPr/>
        </p:nvSpPr>
        <p:spPr>
          <a:xfrm rot="20928428">
            <a:off x="444452" y="2581695"/>
            <a:ext cx="2290439" cy="91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PATH 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CDE595-59F5-40AA-A2B4-07DB3D8EEC9B}"/>
              </a:ext>
            </a:extLst>
          </p:cNvPr>
          <p:cNvSpPr/>
          <p:nvPr/>
        </p:nvSpPr>
        <p:spPr>
          <a:xfrm rot="301030">
            <a:off x="986439" y="3873993"/>
            <a:ext cx="2290439" cy="91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Useful aliases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1454F8-E9CD-476B-BE35-13F84F65F06F}"/>
              </a:ext>
            </a:extLst>
          </p:cNvPr>
          <p:cNvCxnSpPr>
            <a:stCxn id="14" idx="3"/>
          </p:cNvCxnSpPr>
          <p:nvPr/>
        </p:nvCxnSpPr>
        <p:spPr>
          <a:xfrm flipV="1">
            <a:off x="3630968" y="3709700"/>
            <a:ext cx="2891743" cy="74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10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Preserving your PATH/aliases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12908"/>
            <a:ext cx="1414633" cy="526949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126165"/>
            <a:ext cx="1923143" cy="712888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6C46670-2007-4B50-8CBC-B75DA78725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1334" b="5738"/>
          <a:stretch/>
        </p:blipFill>
        <p:spPr>
          <a:xfrm>
            <a:off x="326572" y="1655046"/>
            <a:ext cx="4572000" cy="4260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17203B-0CC5-4908-8C16-EC2F50AC6684}"/>
              </a:ext>
            </a:extLst>
          </p:cNvPr>
          <p:cNvSpPr txBox="1"/>
          <p:nvPr/>
        </p:nvSpPr>
        <p:spPr>
          <a:xfrm>
            <a:off x="5122416" y="1584022"/>
            <a:ext cx="36950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Add lines to your .</a:t>
            </a:r>
            <a:r>
              <a:rPr lang="en-US" sz="2400" dirty="0" err="1"/>
              <a:t>bashrc</a:t>
            </a:r>
            <a:r>
              <a:rPr lang="en-US" sz="2400" dirty="0"/>
              <a:t> or .</a:t>
            </a:r>
            <a:r>
              <a:rPr lang="en-US" sz="2400" dirty="0" err="1"/>
              <a:t>bash_profile</a:t>
            </a:r>
            <a:r>
              <a:rPr lang="en-US" sz="2400" dirty="0"/>
              <a:t> file using a program like vim or nano (</a:t>
            </a:r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vim .</a:t>
            </a:r>
            <a:r>
              <a:rPr lang="en-US" sz="2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24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80D921-55A6-42DD-ADF5-4E07DB7EC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686" y="3240350"/>
            <a:ext cx="3218471" cy="26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88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How do we avoid weird </a:t>
            </a:r>
            <a:br>
              <a:rPr lang="en-US" sz="4000" dirty="0"/>
            </a:br>
            <a:r>
              <a:rPr lang="en-US" sz="4000" dirty="0"/>
              <a:t>installs in the first place?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12908"/>
            <a:ext cx="1414633" cy="526949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126165"/>
            <a:ext cx="1923143" cy="712888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B13BF0-F247-4ABD-9D6A-DF92C914A3D6}"/>
              </a:ext>
            </a:extLst>
          </p:cNvPr>
          <p:cNvSpPr txBox="1"/>
          <p:nvPr/>
        </p:nvSpPr>
        <p:spPr>
          <a:xfrm>
            <a:off x="326572" y="1562470"/>
            <a:ext cx="83965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When possible, use a package manager like </a:t>
            </a:r>
          </a:p>
          <a:p>
            <a:pPr algn="ctr"/>
            <a:r>
              <a:rPr lang="en-US" sz="2800" dirty="0">
                <a:solidFill>
                  <a:schemeClr val="accent5"/>
                </a:solidFill>
              </a:rPr>
              <a:t>apt-get</a:t>
            </a:r>
            <a:r>
              <a:rPr lang="en-US" sz="2800" dirty="0"/>
              <a:t> (Linux), </a:t>
            </a:r>
            <a:r>
              <a:rPr lang="en-US" sz="2800" dirty="0">
                <a:solidFill>
                  <a:schemeClr val="accent5"/>
                </a:solidFill>
              </a:rPr>
              <a:t>chocolatey</a:t>
            </a:r>
            <a:r>
              <a:rPr lang="en-US" sz="2800" dirty="0"/>
              <a:t> (Windows) or </a:t>
            </a:r>
            <a:r>
              <a:rPr lang="en-US" sz="2800" dirty="0">
                <a:solidFill>
                  <a:schemeClr val="accent5"/>
                </a:solidFill>
              </a:rPr>
              <a:t>homebrew</a:t>
            </a:r>
            <a:r>
              <a:rPr lang="en-US" sz="2800" dirty="0"/>
              <a:t> (macOS)</a:t>
            </a:r>
          </a:p>
        </p:txBody>
      </p:sp>
      <p:pic>
        <p:nvPicPr>
          <p:cNvPr id="29698" name="Picture 2" descr="Image result for apt-get logo">
            <a:extLst>
              <a:ext uri="{FF2B5EF4-FFF2-40B4-BE49-F238E27FC236}">
                <a16:creationId xmlns:a16="http://schemas.microsoft.com/office/drawing/2014/main" id="{F6C196A9-38C0-4224-9427-DC799FED5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61" y="3576566"/>
            <a:ext cx="4395303" cy="131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470152A-D2AF-4175-8BA9-FF612E118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855" y="3113529"/>
            <a:ext cx="3500437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8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objects in R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157851"/>
            <a:ext cx="1344636" cy="695994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45039"/>
            <a:ext cx="1344636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40884"/>
            <a:ext cx="1314672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R gives us lots of ways to look at objects!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class() - what kind of object is it?</a:t>
            </a:r>
          </a:p>
          <a:p>
            <a:r>
              <a:rPr lang="en-US" dirty="0" err="1"/>
              <a:t>typeof</a:t>
            </a:r>
            <a:r>
              <a:rPr lang="en-US" dirty="0"/>
              <a:t>() </a:t>
            </a:r>
            <a:r>
              <a:rPr lang="mr-IN" dirty="0"/>
              <a:t>–</a:t>
            </a:r>
            <a:r>
              <a:rPr lang="en-US" dirty="0"/>
              <a:t> what’s the data type?</a:t>
            </a:r>
          </a:p>
          <a:p>
            <a:r>
              <a:rPr lang="en-US" dirty="0"/>
              <a:t>length(); dim() - how big is it? </a:t>
            </a:r>
          </a:p>
          <a:p>
            <a:r>
              <a:rPr lang="en-US" dirty="0"/>
              <a:t>attributes() - does it have any metadata?</a:t>
            </a:r>
          </a:p>
        </p:txBody>
      </p:sp>
    </p:spTree>
    <p:extLst>
      <p:ext uri="{BB962C8B-B14F-4D97-AF65-F5344CB8AC3E}">
        <p14:creationId xmlns:p14="http://schemas.microsoft.com/office/powerpoint/2010/main" val="25841945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Apt-get is your friend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12908"/>
            <a:ext cx="1414633" cy="526949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126165"/>
            <a:ext cx="1923143" cy="712888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0536CD9-3752-42E2-A734-E5E4551293BD}"/>
              </a:ext>
            </a:extLst>
          </p:cNvPr>
          <p:cNvSpPr txBox="1"/>
          <p:nvPr/>
        </p:nvSpPr>
        <p:spPr>
          <a:xfrm>
            <a:off x="621437" y="1606858"/>
            <a:ext cx="791000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apt-get install 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apt-get remove 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5"/>
                </a:solidFill>
              </a:rPr>
              <a:t>Apt-get can only install what it knows about!</a:t>
            </a:r>
            <a:br>
              <a:rPr lang="en-US" sz="2400" dirty="0">
                <a:solidFill>
                  <a:schemeClr val="accent5"/>
                </a:solidFill>
              </a:rPr>
            </a:br>
            <a:r>
              <a:rPr lang="en-US" sz="2400" dirty="0">
                <a:solidFill>
                  <a:schemeClr val="accent5"/>
                </a:solidFill>
              </a:rPr>
              <a:t>To update apt databases:</a:t>
            </a:r>
          </a:p>
          <a:p>
            <a:endParaRPr lang="en-US" sz="2400" dirty="0"/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apt-get update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5"/>
                </a:solidFill>
              </a:rPr>
              <a:t>Add new repositories to: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/apt/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sources.list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2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In summary: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12908"/>
            <a:ext cx="1414633" cy="526949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12909"/>
            <a:ext cx="1923143" cy="526144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0536CD9-3752-42E2-A734-E5E4551293BD}"/>
              </a:ext>
            </a:extLst>
          </p:cNvPr>
          <p:cNvSpPr txBox="1"/>
          <p:nvPr/>
        </p:nvSpPr>
        <p:spPr>
          <a:xfrm>
            <a:off x="621437" y="1651246"/>
            <a:ext cx="791000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3200" dirty="0">
                <a:cs typeface="Courier New" panose="02070309020205020404" pitchFamily="49" charset="0"/>
              </a:rPr>
              <a:t>For R problems, remember R basics</a:t>
            </a:r>
          </a:p>
          <a:p>
            <a:pPr marL="457200" indent="-457200">
              <a:buAutoNum type="arabicParenR"/>
            </a:pPr>
            <a:r>
              <a:rPr lang="en-US" sz="3200" dirty="0">
                <a:cs typeface="Courier New" panose="02070309020205020404" pitchFamily="49" charset="0"/>
              </a:rPr>
              <a:t>If your variables are out of hand, try a stack trace</a:t>
            </a:r>
          </a:p>
          <a:p>
            <a:pPr marL="457200" indent="-457200">
              <a:buAutoNum type="arabicParenR"/>
            </a:pPr>
            <a:r>
              <a:rPr lang="en-US" sz="3200" dirty="0">
                <a:cs typeface="Courier New" panose="02070309020205020404" pitchFamily="49" charset="0"/>
              </a:rPr>
              <a:t>Break down error messages</a:t>
            </a:r>
          </a:p>
          <a:p>
            <a:pPr marL="457200" indent="-457200">
              <a:buAutoNum type="arabicParenR"/>
            </a:pPr>
            <a:r>
              <a:rPr lang="en-US" sz="3200" dirty="0">
                <a:cs typeface="Courier New" panose="02070309020205020404" pitchFamily="49" charset="0"/>
              </a:rPr>
              <a:t>Reset, </a:t>
            </a:r>
            <a:r>
              <a:rPr lang="en-US" sz="3200" dirty="0" err="1">
                <a:cs typeface="Courier New" panose="02070309020205020404" pitchFamily="49" charset="0"/>
              </a:rPr>
              <a:t>reprex</a:t>
            </a:r>
            <a:r>
              <a:rPr lang="en-US" sz="3200" dirty="0">
                <a:cs typeface="Courier New" panose="02070309020205020404" pitchFamily="49" charset="0"/>
              </a:rPr>
              <a:t>, debug</a:t>
            </a:r>
          </a:p>
          <a:p>
            <a:pPr marL="457200" indent="-457200">
              <a:buAutoNum type="arabicParenR"/>
            </a:pPr>
            <a:r>
              <a:rPr lang="en-US" sz="3200" dirty="0">
                <a:cs typeface="Courier New" panose="02070309020205020404" pitchFamily="49" charset="0"/>
              </a:rPr>
              <a:t>Google and ask for help the smart way</a:t>
            </a:r>
          </a:p>
          <a:p>
            <a:pPr marL="457200" indent="-457200">
              <a:buAutoNum type="arabicParenR"/>
            </a:pPr>
            <a:r>
              <a:rPr lang="en-US" sz="3200" dirty="0">
                <a:cs typeface="Courier New" panose="02070309020205020404" pitchFamily="49" charset="0"/>
              </a:rPr>
              <a:t>Many Linux issues are caused by weird installations or PATH problems</a:t>
            </a:r>
          </a:p>
          <a:p>
            <a:pPr marL="457200" indent="-457200">
              <a:buAutoNum type="arabicParenR"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99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233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Questions?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330247"/>
            <a:ext cx="1344636" cy="52359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12909"/>
            <a:ext cx="1344636" cy="522792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12908"/>
            <a:ext cx="1314672" cy="536781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12908"/>
            <a:ext cx="1414633" cy="526949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12909"/>
            <a:ext cx="1923143" cy="526144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5645C5-A18A-4777-8684-EE09C6CFD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50" y="1778987"/>
            <a:ext cx="44831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3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 Review of R data types</a:t>
            </a:r>
            <a:endParaRPr lang="en-US" u="sng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157851"/>
            <a:ext cx="1344636" cy="695994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45039"/>
            <a:ext cx="1344636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40884"/>
            <a:ext cx="1314672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Download:</a:t>
            </a:r>
          </a:p>
          <a:p>
            <a:pPr marL="0" indent="0" algn="ctr">
              <a:buNone/>
            </a:pPr>
            <a:r>
              <a:rPr lang="en-US" b="1" dirty="0"/>
              <a:t>02exercise_seq-workshop_debugging.Rmd</a:t>
            </a:r>
          </a:p>
          <a:p>
            <a:pPr marL="0" indent="0" algn="ctr">
              <a:buNone/>
            </a:pPr>
            <a:r>
              <a:rPr lang="en-US" dirty="0"/>
              <a:t> from GitHub and open it in RStudio.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Try running through Exercise #1!</a:t>
            </a:r>
          </a:p>
        </p:txBody>
      </p:sp>
    </p:spTree>
    <p:extLst>
      <p:ext uri="{BB962C8B-B14F-4D97-AF65-F5344CB8AC3E}">
        <p14:creationId xmlns:p14="http://schemas.microsoft.com/office/powerpoint/2010/main" val="213878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If-else</a:t>
            </a:r>
            <a:r>
              <a:rPr lang="en-US" dirty="0"/>
              <a:t>,</a:t>
            </a:r>
            <a:r>
              <a:rPr lang="en-US" dirty="0">
                <a:solidFill>
                  <a:schemeClr val="accent2"/>
                </a:solidFill>
              </a:rPr>
              <a:t> for-loops</a:t>
            </a:r>
            <a:r>
              <a:rPr lang="en-US" dirty="0"/>
              <a:t>, and functions 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157851"/>
            <a:ext cx="1344636" cy="695994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45039"/>
            <a:ext cx="1344636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40884"/>
            <a:ext cx="1314672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og lying on a blanket&#10;&#10;Description automatically generated">
            <a:extLst>
              <a:ext uri="{FF2B5EF4-FFF2-40B4-BE49-F238E27FC236}">
                <a16:creationId xmlns:a16="http://schemas.microsoft.com/office/drawing/2014/main" id="{A375B418-FFE4-4F6B-A7B1-00C001EFF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19"/>
          <a:stretch/>
        </p:blipFill>
        <p:spPr>
          <a:xfrm>
            <a:off x="457200" y="2433637"/>
            <a:ext cx="2963749" cy="34095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C4DF45-5503-4855-9A12-2EAFDF96EE3E}"/>
              </a:ext>
            </a:extLst>
          </p:cNvPr>
          <p:cNvSpPr txBox="1"/>
          <p:nvPr/>
        </p:nvSpPr>
        <p:spPr>
          <a:xfrm>
            <a:off x="457200" y="1565550"/>
            <a:ext cx="2963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cold, get under blanket</a:t>
            </a:r>
          </a:p>
          <a:p>
            <a:r>
              <a:rPr lang="en-US" sz="2000" dirty="0"/>
              <a:t>Otherwise, don’t!</a:t>
            </a:r>
          </a:p>
        </p:txBody>
      </p:sp>
      <p:pic>
        <p:nvPicPr>
          <p:cNvPr id="17" name="Picture 16" descr="An empty glass on a table with wine glasses&#10;&#10;Description automatically generated">
            <a:extLst>
              <a:ext uri="{FF2B5EF4-FFF2-40B4-BE49-F238E27FC236}">
                <a16:creationId xmlns:a16="http://schemas.microsoft.com/office/drawing/2014/main" id="{3F2AD912-39E0-4C9F-B56F-269FE8AC9F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178" b="28385"/>
          <a:stretch/>
        </p:blipFill>
        <p:spPr>
          <a:xfrm>
            <a:off x="4356217" y="3644295"/>
            <a:ext cx="3817806" cy="19230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F646DE-CE19-46F0-BC13-9FF17109673C}"/>
              </a:ext>
            </a:extLst>
          </p:cNvPr>
          <p:cNvSpPr txBox="1"/>
          <p:nvPr/>
        </p:nvSpPr>
        <p:spPr>
          <a:xfrm>
            <a:off x="4345807" y="1565550"/>
            <a:ext cx="36828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glass:</a:t>
            </a:r>
          </a:p>
          <a:p>
            <a:r>
              <a:rPr lang="en-US" sz="2400" dirty="0"/>
              <a:t>	Add lime juice</a:t>
            </a:r>
          </a:p>
          <a:p>
            <a:r>
              <a:rPr lang="en-US" sz="2400" dirty="0"/>
              <a:t>	Add simple syrup</a:t>
            </a:r>
          </a:p>
          <a:p>
            <a:r>
              <a:rPr lang="en-US" sz="2400" dirty="0"/>
              <a:t>	Add tequila</a:t>
            </a:r>
          </a:p>
          <a:p>
            <a:r>
              <a:rPr lang="en-US" sz="2400" dirty="0"/>
              <a:t>	Drink?</a:t>
            </a:r>
          </a:p>
        </p:txBody>
      </p:sp>
    </p:spTree>
    <p:extLst>
      <p:ext uri="{BB962C8B-B14F-4D97-AF65-F5344CB8AC3E}">
        <p14:creationId xmlns:p14="http://schemas.microsoft.com/office/powerpoint/2010/main" val="382054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If-else, for-loops, and </a:t>
            </a:r>
            <a:r>
              <a:rPr lang="en-US" dirty="0">
                <a:solidFill>
                  <a:schemeClr val="accent2"/>
                </a:solidFill>
              </a:rPr>
              <a:t>functions </a:t>
            </a:r>
          </a:p>
        </p:txBody>
      </p:sp>
      <p:sp>
        <p:nvSpPr>
          <p:cNvPr id="8" name="Round Same Side Corner Rectangle 7"/>
          <p:cNvSpPr/>
          <p:nvPr/>
        </p:nvSpPr>
        <p:spPr>
          <a:xfrm>
            <a:off x="54429" y="6331052"/>
            <a:ext cx="1344636" cy="526948"/>
          </a:xfrm>
          <a:prstGeom prst="round2SameRect">
            <a:avLst/>
          </a:prstGeom>
          <a:noFill/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1459341" y="6157851"/>
            <a:ext cx="1344636" cy="695994"/>
          </a:xfrm>
          <a:prstGeom prst="round2SameRect">
            <a:avLst/>
          </a:prstGeom>
          <a:solidFill>
            <a:srgbClr val="31859C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R Review</a:t>
            </a:r>
          </a:p>
        </p:txBody>
      </p:sp>
      <p:sp>
        <p:nvSpPr>
          <p:cNvPr id="10" name="Round Same Side Corner Rectangle 9"/>
          <p:cNvSpPr/>
          <p:nvPr/>
        </p:nvSpPr>
        <p:spPr>
          <a:xfrm>
            <a:off x="2868417" y="6345039"/>
            <a:ext cx="1344636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Stack Trace</a:t>
            </a:r>
          </a:p>
        </p:txBody>
      </p:sp>
      <p:sp>
        <p:nvSpPr>
          <p:cNvPr id="11" name="Round Same Side Corner Rectangle 10"/>
          <p:cNvSpPr/>
          <p:nvPr/>
        </p:nvSpPr>
        <p:spPr>
          <a:xfrm>
            <a:off x="4273328" y="6340884"/>
            <a:ext cx="1314672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12" name="Round Same Side Corner Rectangle 11"/>
          <p:cNvSpPr/>
          <p:nvPr/>
        </p:nvSpPr>
        <p:spPr>
          <a:xfrm>
            <a:off x="5642939" y="6331052"/>
            <a:ext cx="141463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Debugging</a:t>
            </a:r>
          </a:p>
        </p:txBody>
      </p:sp>
      <p:sp>
        <p:nvSpPr>
          <p:cNvPr id="13" name="Round Same Side Corner Rectangle 12"/>
          <p:cNvSpPr/>
          <p:nvPr/>
        </p:nvSpPr>
        <p:spPr>
          <a:xfrm>
            <a:off x="7130142" y="6330247"/>
            <a:ext cx="1923143" cy="508805"/>
          </a:xfrm>
          <a:prstGeom prst="round2SameRect">
            <a:avLst/>
          </a:prstGeom>
          <a:solidFill>
            <a:srgbClr val="000000"/>
          </a:solidFill>
          <a:ln w="571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en-US" dirty="0"/>
              <a:t>Linux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26572" y="1290637"/>
            <a:ext cx="8396514" cy="0"/>
          </a:xfrm>
          <a:prstGeom prst="line">
            <a:avLst/>
          </a:prstGeom>
          <a:ln w="76200" cmpd="sng">
            <a:solidFill>
              <a:srgbClr val="31859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black, sitting, cup, table&#10;&#10;Description automatically generated">
            <a:extLst>
              <a:ext uri="{FF2B5EF4-FFF2-40B4-BE49-F238E27FC236}">
                <a16:creationId xmlns:a16="http://schemas.microsoft.com/office/drawing/2014/main" id="{79D10F7E-EB9B-4E7D-8E04-436E9BDDC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865" y="1444246"/>
            <a:ext cx="2660269" cy="2660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0E910-1048-4A9A-BC74-40ADD0CED13A}"/>
              </a:ext>
            </a:extLst>
          </p:cNvPr>
          <p:cNvSpPr txBox="1"/>
          <p:nvPr/>
        </p:nvSpPr>
        <p:spPr>
          <a:xfrm>
            <a:off x="326572" y="2108642"/>
            <a:ext cx="2190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Input:</a:t>
            </a:r>
          </a:p>
          <a:p>
            <a:r>
              <a:rPr lang="en-US" sz="2400" dirty="0"/>
              <a:t>Ground coffee</a:t>
            </a:r>
          </a:p>
          <a:p>
            <a:r>
              <a:rPr lang="en-US" sz="2400" dirty="0"/>
              <a:t>Water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748E90-681D-4C74-8C90-B05F1AC78263}"/>
              </a:ext>
            </a:extLst>
          </p:cNvPr>
          <p:cNvSpPr txBox="1"/>
          <p:nvPr/>
        </p:nvSpPr>
        <p:spPr>
          <a:xfrm>
            <a:off x="6862900" y="2168903"/>
            <a:ext cx="2190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Output:</a:t>
            </a:r>
          </a:p>
          <a:p>
            <a:r>
              <a:rPr lang="en-US" sz="2400" dirty="0"/>
              <a:t>Hot coffee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92BFF-84C4-4E4C-946B-D5CA780B820D}"/>
              </a:ext>
            </a:extLst>
          </p:cNvPr>
          <p:cNvSpPr txBox="1"/>
          <p:nvPr/>
        </p:nvSpPr>
        <p:spPr>
          <a:xfrm>
            <a:off x="410029" y="4255196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coffee_maker</a:t>
            </a:r>
            <a:r>
              <a:rPr lang="en-US" dirty="0"/>
              <a:t> &lt;- function(p1, p2){</a:t>
            </a:r>
          </a:p>
          <a:p>
            <a:r>
              <a:rPr lang="en-US" dirty="0"/>
              <a:t>				#make coffee with p1, p2</a:t>
            </a:r>
          </a:p>
          <a:p>
            <a:r>
              <a:rPr lang="en-US" dirty="0"/>
              <a:t>				return(coffee)</a:t>
            </a:r>
          </a:p>
          <a:p>
            <a:r>
              <a:rPr lang="en-US" dirty="0"/>
              <a:t>			    }</a:t>
            </a:r>
          </a:p>
          <a:p>
            <a:endParaRPr lang="en-US" dirty="0"/>
          </a:p>
          <a:p>
            <a:r>
              <a:rPr lang="en-US" dirty="0" err="1"/>
              <a:t>hot_coffee</a:t>
            </a:r>
            <a:r>
              <a:rPr lang="en-US" dirty="0"/>
              <a:t> &lt;- </a:t>
            </a:r>
            <a:r>
              <a:rPr lang="en-US" dirty="0" err="1"/>
              <a:t>coffee_maker</a:t>
            </a:r>
            <a:r>
              <a:rPr lang="en-US" dirty="0"/>
              <a:t>(</a:t>
            </a:r>
            <a:r>
              <a:rPr lang="en-US" dirty="0" err="1"/>
              <a:t>ground_coffee</a:t>
            </a:r>
            <a:r>
              <a:rPr lang="en-US" dirty="0"/>
              <a:t>, water)</a:t>
            </a:r>
          </a:p>
        </p:txBody>
      </p:sp>
    </p:spTree>
    <p:extLst>
      <p:ext uri="{BB962C8B-B14F-4D97-AF65-F5344CB8AC3E}">
        <p14:creationId xmlns:p14="http://schemas.microsoft.com/office/powerpoint/2010/main" val="304104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deep_oce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deep_ocean.thmx</Template>
  <TotalTime>4720</TotalTime>
  <Words>2449</Words>
  <Application>Microsoft Office PowerPoint</Application>
  <PresentationFormat>On-screen Show (4:3)</PresentationFormat>
  <Paragraphs>751</Paragraphs>
  <Slides>62</Slides>
  <Notes>60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Arial Unicode MS</vt:lpstr>
      <vt:lpstr>Calibri</vt:lpstr>
      <vt:lpstr>Courier</vt:lpstr>
      <vt:lpstr>Courier New</vt:lpstr>
      <vt:lpstr>Source Sans Pro</vt:lpstr>
      <vt:lpstr>deep_ocean</vt:lpstr>
      <vt:lpstr>Troubleshooting in R and Linux: What to do when things break </vt:lpstr>
      <vt:lpstr>Troubleshooting Session Outline</vt:lpstr>
      <vt:lpstr>Back to basics: Why bother?</vt:lpstr>
      <vt:lpstr>R data types</vt:lpstr>
      <vt:lpstr>R data structures</vt:lpstr>
      <vt:lpstr>Examining objects in R</vt:lpstr>
      <vt:lpstr>Exercise 1: Review of R data types</vt:lpstr>
      <vt:lpstr>If-else, for-loops, and functions </vt:lpstr>
      <vt:lpstr>If-else, for-loops, and functions </vt:lpstr>
      <vt:lpstr>Using if-else statements in R</vt:lpstr>
      <vt:lpstr>Using for-loops and functions in R</vt:lpstr>
      <vt:lpstr>Defining your own functions</vt:lpstr>
      <vt:lpstr>Exercise 2: If, functions, for-loops</vt:lpstr>
      <vt:lpstr>Scope is a common problem</vt:lpstr>
      <vt:lpstr>Prevention is the best medicine</vt:lpstr>
      <vt:lpstr>Exercise 2: Stack traces</vt:lpstr>
      <vt:lpstr>Exercise 2: Stack traces</vt:lpstr>
      <vt:lpstr>Exercise 2: Stack traces</vt:lpstr>
      <vt:lpstr>Exercise 2: Stack traces</vt:lpstr>
      <vt:lpstr>Exercise 2: Stack traces</vt:lpstr>
      <vt:lpstr>Errors are there to help you</vt:lpstr>
      <vt:lpstr>Decoding scary error messages</vt:lpstr>
      <vt:lpstr>R error messages are obscure</vt:lpstr>
      <vt:lpstr>R error messages are obscure</vt:lpstr>
      <vt:lpstr>R produces over 10,000 errors :/</vt:lpstr>
      <vt:lpstr>BUT…some are more common!</vt:lpstr>
      <vt:lpstr>Most common errors in R</vt:lpstr>
      <vt:lpstr>So, I found the error – how do I fix it?</vt:lpstr>
      <vt:lpstr>1) RESET – try the same thing again</vt:lpstr>
      <vt:lpstr>Have you tried turning it off and back on?</vt:lpstr>
      <vt:lpstr>rm(list = ls()) will not reset your environment!</vt:lpstr>
      <vt:lpstr>rm(list = ls()) will not reset your environment!</vt:lpstr>
      <vt:lpstr>R sessions are crops, not houseplants</vt:lpstr>
      <vt:lpstr>2) REPREX (Minimum Reproducible Example)</vt:lpstr>
      <vt:lpstr>What is a reproducible example?</vt:lpstr>
      <vt:lpstr>How to make a reproducible example:</vt:lpstr>
      <vt:lpstr>PowerPoint Presentation</vt:lpstr>
      <vt:lpstr>Why reprex?</vt:lpstr>
      <vt:lpstr>Too little information</vt:lpstr>
      <vt:lpstr>Too much information</vt:lpstr>
      <vt:lpstr>Too much information</vt:lpstr>
      <vt:lpstr>Just right!</vt:lpstr>
      <vt:lpstr>#Exercise 3: Make your own reprex</vt:lpstr>
      <vt:lpstr>3) DEBUG – if you’re using functions  from a library, start at the documentation</vt:lpstr>
      <vt:lpstr>R has built-in debugging tools!</vt:lpstr>
      <vt:lpstr>PowerPoint Presentation</vt:lpstr>
      <vt:lpstr>Sometimes, debugging = advanced googling</vt:lpstr>
      <vt:lpstr>A quick note about ChatGPT</vt:lpstr>
      <vt:lpstr>Don’t get cocky – save your solutions</vt:lpstr>
      <vt:lpstr>Ask for help early and often</vt:lpstr>
      <vt:lpstr>QUICK tips for problem solving in BASH / Unix</vt:lpstr>
      <vt:lpstr>It’s all about finding the (shell) path</vt:lpstr>
      <vt:lpstr>What’s normally in your PATH?</vt:lpstr>
      <vt:lpstr>What can go wrong?</vt:lpstr>
      <vt:lpstr>What can we do about it?</vt:lpstr>
      <vt:lpstr>Two methods for getting our computer to recognize weird installs</vt:lpstr>
      <vt:lpstr>My changes went away!</vt:lpstr>
      <vt:lpstr>Preserving your PATH/aliases</vt:lpstr>
      <vt:lpstr>How do we avoid weird  installs in the first place?</vt:lpstr>
      <vt:lpstr>Apt-get is your friend</vt:lpstr>
      <vt:lpstr>In summary:</vt:lpstr>
      <vt:lpstr>Questions?</vt:lpstr>
    </vt:vector>
  </TitlesOfParts>
  <Company>Ithaca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Troubleshooting in R and Linux: What to do when things break</dc:title>
  <dc:creator>Emily Conklin</dc:creator>
  <cp:lastModifiedBy>Emily Conklin</cp:lastModifiedBy>
  <cp:revision>210</cp:revision>
  <dcterms:created xsi:type="dcterms:W3CDTF">2019-11-08T21:38:12Z</dcterms:created>
  <dcterms:modified xsi:type="dcterms:W3CDTF">2024-05-03T08:19:16Z</dcterms:modified>
</cp:coreProperties>
</file>